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1" name="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1F1F66A7-BF03-4EC0-AB55-BFF55C117280}">
  <a:tblStyle styleId="{1F1F66A7-BF03-4EC0-AB55-BFF55C117280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9EFF7"/>
          </a:solidFill>
        </a:fill>
      </a:tcStyle>
    </a:wholeTbl>
    <a:band1H>
      <a:tcTxStyle/>
      <a:tcStyle>
        <a:fill>
          <a:solidFill>
            <a:srgbClr val="D0DEEF"/>
          </a:solidFill>
        </a:fill>
      </a:tcStyle>
    </a:band1H>
    <a:band2H>
      <a:tcTxStyle/>
    </a:band2H>
    <a:band1V>
      <a:tcTxStyle/>
      <a:tcStyle>
        <a:fill>
          <a:solidFill>
            <a:srgbClr val="D0DEEF"/>
          </a:solidFill>
        </a:fill>
      </a:tcStyle>
    </a:band1V>
    <a:band2V>
      <a:tcTxStyle/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20" Type="http://schemas.openxmlformats.org/officeDocument/2006/relationships/slide" Target="slides/slide1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22" Type="http://schemas.openxmlformats.org/officeDocument/2006/relationships/slide" Target="slides/slide15.xml"/><Relationship Id="rId44" Type="http://schemas.openxmlformats.org/officeDocument/2006/relationships/slide" Target="slides/slide37.xml"/><Relationship Id="rId21" Type="http://schemas.openxmlformats.org/officeDocument/2006/relationships/slide" Target="slides/slide14.xml"/><Relationship Id="rId43" Type="http://schemas.openxmlformats.org/officeDocument/2006/relationships/slide" Target="slides/slide36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5" Type="http://schemas.openxmlformats.org/officeDocument/2006/relationships/commentAuthors" Target="commentAuthors.xml"/><Relationship Id="rId6" Type="http://schemas.openxmlformats.org/officeDocument/2006/relationships/slideMaster" Target="slideMasters/slideMaster1.xml"/><Relationship Id="rId29" Type="http://schemas.openxmlformats.org/officeDocument/2006/relationships/slide" Target="slides/slide2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11" Type="http://schemas.openxmlformats.org/officeDocument/2006/relationships/slide" Target="slides/slide4.xml"/><Relationship Id="rId33" Type="http://schemas.openxmlformats.org/officeDocument/2006/relationships/slide" Target="slides/slide26.xml"/><Relationship Id="rId10" Type="http://schemas.openxmlformats.org/officeDocument/2006/relationships/slide" Target="slides/slide3.xml"/><Relationship Id="rId32" Type="http://schemas.openxmlformats.org/officeDocument/2006/relationships/slide" Target="slides/slide25.xml"/><Relationship Id="rId13" Type="http://schemas.openxmlformats.org/officeDocument/2006/relationships/slide" Target="slides/slide6.xml"/><Relationship Id="rId35" Type="http://schemas.openxmlformats.org/officeDocument/2006/relationships/slide" Target="slides/slide28.xml"/><Relationship Id="rId12" Type="http://schemas.openxmlformats.org/officeDocument/2006/relationships/slide" Target="slides/slide5.xml"/><Relationship Id="rId34" Type="http://schemas.openxmlformats.org/officeDocument/2006/relationships/slide" Target="slides/slide27.xml"/><Relationship Id="rId15" Type="http://schemas.openxmlformats.org/officeDocument/2006/relationships/slide" Target="slides/slide8.xml"/><Relationship Id="rId37" Type="http://schemas.openxmlformats.org/officeDocument/2006/relationships/slide" Target="slides/slide30.xml"/><Relationship Id="rId14" Type="http://schemas.openxmlformats.org/officeDocument/2006/relationships/slide" Target="slides/slide7.xml"/><Relationship Id="rId36" Type="http://schemas.openxmlformats.org/officeDocument/2006/relationships/slide" Target="slides/slide29.xml"/><Relationship Id="rId17" Type="http://schemas.openxmlformats.org/officeDocument/2006/relationships/slide" Target="slides/slide10.xml"/><Relationship Id="rId39" Type="http://schemas.openxmlformats.org/officeDocument/2006/relationships/slide" Target="slides/slide32.xml"/><Relationship Id="rId16" Type="http://schemas.openxmlformats.org/officeDocument/2006/relationships/slide" Target="slides/slide9.xml"/><Relationship Id="rId38" Type="http://schemas.openxmlformats.org/officeDocument/2006/relationships/slide" Target="slides/slide31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2-01-18T11:59:57.471">
    <p:pos x="6000" y="0"/>
    <p:text>Agenda and timetable to be adjusted depending on how the first days go and what we learn is of main interest by the participants
-Eckle, Melanie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de-DE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6" name="Google Shape;146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1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5" name="Google Shape;155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1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5" name="Google Shape;165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1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6" name="Google Shape;176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1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0" name="Google Shape;190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No specific exercise, rather sth they can do</a:t>
            </a:r>
            <a:endParaRPr/>
          </a:p>
        </p:txBody>
      </p:sp>
      <p:sp>
        <p:nvSpPr>
          <p:cNvPr id="191" name="Google Shape;191;p1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0" name="Google Shape;200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p1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9" name="Google Shape;209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Careful: Here again whole Senegal healthsites data set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Result: </a:t>
            </a:r>
            <a:r>
              <a:rPr lang="de-D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17 should be selected</a:t>
            </a:r>
            <a:endParaRPr sz="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Other use cases in relation to vulnerability and resilience: health facility capacities, number of ICUs</a:t>
            </a:r>
            <a:endParaRPr sz="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endParaRPr/>
          </a:p>
        </p:txBody>
      </p:sp>
      <p:sp>
        <p:nvSpPr>
          <p:cNvPr id="210" name="Google Shape;210;p1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8" name="Google Shape;218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229 should be selected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Other examples could be: all health facilities that have an ICU, ventilators etc.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Oftentimes large data sets to deal with, therefore selecting the relevant parameters oftentimes crucial to enable practical work with the data</a:t>
            </a:r>
            <a:endParaRPr/>
          </a:p>
        </p:txBody>
      </p:sp>
      <p:sp>
        <p:nvSpPr>
          <p:cNvPr id="219" name="Google Shape;219;p1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7" name="Google Shape;227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Result: 16</a:t>
            </a:r>
            <a:r>
              <a:rPr lang="de-DE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de-DE"/>
              <a:t>should be selected </a:t>
            </a:r>
            <a:endParaRPr sz="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Question: Data quality awareness: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Important: Only a percentage of the facilities include information about the number of staff: always make sure to keep the quality of data in 	mind when running queries and sharing information based on that!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1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0c62b567ab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5" name="Google Shape;235;g10c62b567ab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Result: 16</a:t>
            </a:r>
            <a:r>
              <a:rPr lang="de-DE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de-DE"/>
              <a:t>should be selected </a:t>
            </a:r>
            <a:endParaRPr sz="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Question: Data quality awareness: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Important: Only a percentage of the facilities include information about the number of staff: always make sure to keep the quality of data in 	mind when running queries and sharing information based on that!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g10c62b567ab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0c62b567ab_0_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5" name="Google Shape;245;g10c62b567ab_0_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Result: 16</a:t>
            </a:r>
            <a:r>
              <a:rPr lang="de-DE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de-DE"/>
              <a:t>should be selected </a:t>
            </a:r>
            <a:endParaRPr sz="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Question: Data quality awareness: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Important: Only a percentage of the facilities include information about the number of staff: always make sure to keep the quality of data in 	mind when running queries and sharing information based on that!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g10c62b567ab_0_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10c62b567ab_0_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0" name="Google Shape;260;g10c62b567ab_0_2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Result: 16</a:t>
            </a:r>
            <a:r>
              <a:rPr lang="de-DE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de-DE"/>
              <a:t>should be selected </a:t>
            </a:r>
            <a:endParaRPr sz="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Question: Data quality awareness: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Important: Only a percentage of the facilities include information about the number of staff: always make sure to keep the quality of data in 	mind when running queries and sharing information based on that!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g10c62b567ab_0_2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5" name="Google Shape;285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2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3" name="Google Shape;293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All quite straight forward and similar in setup (select input layer(s), parameters and output), therefore focusing on two examples</a:t>
            </a:r>
            <a:endParaRPr/>
          </a:p>
        </p:txBody>
      </p:sp>
      <p:sp>
        <p:nvSpPr>
          <p:cNvPr id="294" name="Google Shape;294;p2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4" name="Google Shape;304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de-DE"/>
              <a:t>Useful if you have a data set that covers more than your area of interest</a:t>
            </a:r>
            <a:endParaRPr/>
          </a:p>
          <a:p>
            <a:pPr indent="-184150" lvl="0" marL="17145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-DE"/>
              <a:t>Covered in main exercise (Exercise_Day_3), but could also do for example same as in “Select by location” tool: Select all healthsites within Dakar_Thies</a:t>
            </a:r>
            <a:endParaRPr/>
          </a:p>
        </p:txBody>
      </p:sp>
      <p:sp>
        <p:nvSpPr>
          <p:cNvPr id="305" name="Google Shape;305;p2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Example in main exercise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If also time here, could create a buffer around all healthsites in the Dakar_Thies region</a:t>
            </a:r>
            <a:endParaRPr/>
          </a:p>
        </p:txBody>
      </p:sp>
      <p:sp>
        <p:nvSpPr>
          <p:cNvPr id="312" name="Google Shape;312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10ea1ff2f2d_0_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10ea1ff2f2d_0_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g10ea1ff2f2d_0_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2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2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p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9" name="Google Shape;349;p2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p2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Example</a:t>
            </a:r>
            <a:r>
              <a:rPr lang="de-DE"/>
              <a:t> in Exercise_3 then!</a:t>
            </a:r>
            <a:endParaRPr/>
          </a:p>
        </p:txBody>
      </p:sp>
      <p:sp>
        <p:nvSpPr>
          <p:cNvPr id="357" name="Google Shape;357;p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3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p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3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p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3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No specific example here</a:t>
            </a:r>
            <a:endParaRPr/>
          </a:p>
        </p:txBody>
      </p:sp>
      <p:sp>
        <p:nvSpPr>
          <p:cNvPr id="379" name="Google Shape;379;p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3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p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6" name="Google Shape;116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b="0" i="0" lang="de-DE" sz="120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Very classic example from 1854</a:t>
            </a:r>
            <a:endParaRPr/>
          </a:p>
          <a:p>
            <a:pPr indent="-1714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b="0" i="0" lang="de-DE" sz="120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 actually a very important public health related analyses that was conducted here by John Snow</a:t>
            </a:r>
            <a:endParaRPr/>
          </a:p>
          <a:p>
            <a:pPr indent="-1714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b="0" i="0" lang="de-DE" sz="120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Showing the location of people that suffered from cholera in london as well as the water pumps </a:t>
            </a:r>
            <a:endParaRPr b="0" i="0" sz="1200" u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14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de-DE"/>
              <a:t>Very simple analysis that however easily provides insights that can help to save lives</a:t>
            </a:r>
            <a:endParaRPr/>
          </a:p>
          <a:p>
            <a:pPr indent="-952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  <a:p>
            <a:pPr indent="-1714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de-DE"/>
              <a:t>Very old example, however highlighting the power of spatial information</a:t>
            </a:r>
            <a:endParaRPr/>
          </a:p>
        </p:txBody>
      </p:sp>
      <p:sp>
        <p:nvSpPr>
          <p:cNvPr id="117" name="Google Shape;117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3" name="Google Shape;123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de-DE"/>
              <a:t>Spatial analyses can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10 minutes in breakout rooms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Ideas could be gathered in Miro board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Then share in plenum</a:t>
            </a:r>
            <a:endParaRPr/>
          </a:p>
        </p:txBody>
      </p:sp>
      <p:sp>
        <p:nvSpPr>
          <p:cNvPr id="124" name="Google Shape;124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7" name="Google Shape;137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de-DE"/>
              <a:t>Why important?</a:t>
            </a:r>
            <a:endParaRPr/>
          </a:p>
          <a:p>
            <a:pPr indent="-171450" lvl="1" marL="6286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de-DE"/>
              <a:t>Easy to detect the specific location of, e.g., an extraordinary feature/area that you detct in the attribute table</a:t>
            </a:r>
            <a:endParaRPr/>
          </a:p>
          <a:p>
            <a:pPr indent="-171450" lvl="1" marL="6286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de-DE"/>
              <a:t>Easy to identify specific information about a feature/area if you know the location/see a spatial particularity</a:t>
            </a:r>
            <a:endParaRPr/>
          </a:p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-DE"/>
              <a:t> No specific </a:t>
            </a:r>
            <a:r>
              <a:rPr lang="de-DE"/>
              <a:t>exercise</a:t>
            </a:r>
            <a:r>
              <a:rPr lang="de-DE"/>
              <a:t>, rather sth they can try in hands-on with different data </a:t>
            </a:r>
            <a:endParaRPr/>
          </a:p>
        </p:txBody>
      </p:sp>
      <p:sp>
        <p:nvSpPr>
          <p:cNvPr id="138" name="Google Shape;138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elfolie" type="title">
  <p:cSld name="TITLE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el und vertikaler Text" type="vertTx">
  <p:cSld name="VERTICAL_TEXT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11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9" name="Google Shape;69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1" name="Google Shape;71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kaler Titel und Text" type="vertTitleAndTx">
  <p:cSld name="VERTICAL_TITLE_AND_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2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2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5" name="Google Shape;75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7" name="Google Shape;77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el und Inhalt" type="obj">
  <p:cSld name="OBJEC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pic>
        <p:nvPicPr>
          <p:cNvPr id="19" name="Google Shape;19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926122" y="6201171"/>
            <a:ext cx="3250692" cy="6754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20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11204" y="6304805"/>
            <a:ext cx="1485114" cy="4682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bschnitts-&#10;überschrift" type="secHead">
  <p:cSld name="SECTION_HEAD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Zwei Inhalte" type="twoObj">
  <p:cSld name="TWO_OBJECTS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" name="Google Shape;31;p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" name="Google Shape;33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gleich" type="twoTxTwoObj">
  <p:cSld name="TWO_OBJECTS_WITH_TEX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6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" name="Google Shape;37;p6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" name="Google Shape;38;p6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" name="Google Shape;39;p6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" name="Google Shape;40;p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2" name="Google Shape;42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r Titel" type="titleOnly">
  <p:cSld name="TITLE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" name="Google Shape;47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er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1" name="Google Shape;51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halt mit Überschrift" type="objTx">
  <p:cSld name="OBJECT_WITH_CAPTION_TEXT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9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Google Shape;55;p9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6" name="Google Shape;56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8" name="Google Shape;58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ld mit Überschrift" type="picTx">
  <p:cSld name="PICTURE_WITH_CAPTION_TEXT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10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2" name="Google Shape;62;p10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" name="Google Shape;63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5" name="Google Shape;65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7.png"/><Relationship Id="rId4" Type="http://schemas.openxmlformats.org/officeDocument/2006/relationships/image" Target="../media/image2.jpg"/><Relationship Id="rId5" Type="http://schemas.openxmlformats.org/officeDocument/2006/relationships/image" Target="../media/image3.png"/><Relationship Id="rId6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8.png"/><Relationship Id="rId4" Type="http://schemas.openxmlformats.org/officeDocument/2006/relationships/image" Target="../media/image5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Relationship Id="rId4" Type="http://schemas.openxmlformats.org/officeDocument/2006/relationships/image" Target="../media/image1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comments" Target="../comments/comment1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2.png"/><Relationship Id="rId4" Type="http://schemas.openxmlformats.org/officeDocument/2006/relationships/image" Target="../media/image1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7.png"/><Relationship Id="rId4" Type="http://schemas.openxmlformats.org/officeDocument/2006/relationships/image" Target="../media/image2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8.png"/><Relationship Id="rId4" Type="http://schemas.openxmlformats.org/officeDocument/2006/relationships/image" Target="../media/image5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8.png"/><Relationship Id="rId4" Type="http://schemas.openxmlformats.org/officeDocument/2006/relationships/image" Target="../media/image5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6.png"/><Relationship Id="rId4" Type="http://schemas.openxmlformats.org/officeDocument/2006/relationships/image" Target="../media/image2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2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3.png"/><Relationship Id="rId4" Type="http://schemas.openxmlformats.org/officeDocument/2006/relationships/image" Target="../media/image3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8.png"/><Relationship Id="rId4" Type="http://schemas.openxmlformats.org/officeDocument/2006/relationships/image" Target="../media/image5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5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1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6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hyperlink" Target="https://gitlab.com/Alec-SE/gis-in-anticipatory-humanitarian-action/-/tree/main/Exercise_4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8.png"/><Relationship Id="rId4" Type="http://schemas.openxmlformats.org/officeDocument/2006/relationships/image" Target="../media/image5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8.png"/><Relationship Id="rId4" Type="http://schemas.openxmlformats.org/officeDocument/2006/relationships/image" Target="../media/image5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592" y="557218"/>
            <a:ext cx="11957688" cy="5629270"/>
          </a:xfrm>
          <a:prstGeom prst="rect">
            <a:avLst/>
          </a:prstGeom>
          <a:blipFill rotWithShape="1">
            <a:blip r:embed="rId4">
              <a:alphaModFix/>
            </a:blip>
            <a:tile algn="tl" flip="none" tx="0" sx="100000" ty="0" sy="100000"/>
          </a:blipFill>
          <a:ln>
            <a:noFill/>
          </a:ln>
        </p:spPr>
      </p:pic>
      <p:sp>
        <p:nvSpPr>
          <p:cNvPr id="83" name="Google Shape;83;p13"/>
          <p:cNvSpPr/>
          <p:nvPr/>
        </p:nvSpPr>
        <p:spPr>
          <a:xfrm>
            <a:off x="14288" y="200025"/>
            <a:ext cx="12192000" cy="6429375"/>
          </a:xfrm>
          <a:prstGeom prst="rect">
            <a:avLst/>
          </a:prstGeom>
          <a:solidFill>
            <a:schemeClr val="lt1">
              <a:alpha val="74901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" name="Google Shape;84;p13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de-DE">
                <a:latin typeface="Calibri"/>
                <a:ea typeface="Calibri"/>
                <a:cs typeface="Calibri"/>
                <a:sym typeface="Calibri"/>
              </a:rPr>
              <a:t>Karen Dall, Alec-Schulze Eckel und Melanie Eckle-Elze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85;p13"/>
          <p:cNvSpPr txBox="1"/>
          <p:nvPr>
            <p:ph type="ctrTitle"/>
          </p:nvPr>
        </p:nvSpPr>
        <p:spPr>
          <a:xfrm>
            <a:off x="914397" y="1274763"/>
            <a:ext cx="10415588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b="1" lang="de-DE"/>
              <a:t>The Use of Geoinformation in (Anticipatory) Humanitarian Action</a:t>
            </a:r>
            <a:endParaRPr/>
          </a:p>
        </p:txBody>
      </p:sp>
      <p:pic>
        <p:nvPicPr>
          <p:cNvPr id="86" name="Google Shape;86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119684" y="4476102"/>
            <a:ext cx="5608320" cy="11479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06162" y="4620864"/>
            <a:ext cx="2722709" cy="8583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de-DE"/>
              <a:t>Save selection (same for all selection types)</a:t>
            </a:r>
            <a:endParaRPr/>
          </a:p>
        </p:txBody>
      </p:sp>
      <p:sp>
        <p:nvSpPr>
          <p:cNvPr id="150" name="Google Shape;150;p22"/>
          <p:cNvSpPr txBox="1"/>
          <p:nvPr>
            <p:ph idx="1" type="body"/>
          </p:nvPr>
        </p:nvSpPr>
        <p:spPr>
          <a:xfrm>
            <a:off x="838201" y="1802178"/>
            <a:ext cx="5170714" cy="42829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de-DE">
                <a:latin typeface="Calibri"/>
                <a:ea typeface="Calibri"/>
                <a:cs typeface="Calibri"/>
                <a:sym typeface="Calibri"/>
              </a:rPr>
              <a:t>Save selected features as new layer/ file:</a:t>
            </a:r>
            <a:endParaRPr/>
          </a:p>
          <a:p>
            <a:pPr indent="-2540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de-DE">
                <a:latin typeface="Calibri"/>
                <a:ea typeface="Calibri"/>
                <a:cs typeface="Calibri"/>
                <a:sym typeface="Calibri"/>
              </a:rPr>
              <a:t>Right click on layer, choose „Export“ and „Save selected features as… “</a:t>
            </a:r>
            <a:endParaRPr sz="2800"/>
          </a:p>
          <a:p>
            <a:pPr indent="-2540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de-DE">
                <a:latin typeface="Calibri"/>
                <a:ea typeface="Calibri"/>
                <a:cs typeface="Calibri"/>
                <a:sym typeface="Calibri"/>
              </a:rPr>
              <a:t>Choose location where the data should be saved in</a:t>
            </a:r>
            <a:endParaRPr sz="2800"/>
          </a:p>
          <a:p>
            <a:pPr indent="-2540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de-DE">
                <a:latin typeface="Calibri"/>
                <a:ea typeface="Calibri"/>
                <a:cs typeface="Calibri"/>
                <a:sym typeface="Calibri"/>
              </a:rPr>
              <a:t>Make sure that the mark at „Save only selected features“ is set.</a:t>
            </a:r>
            <a:endParaRPr sz="2800"/>
          </a:p>
          <a:p>
            <a:pPr indent="0" lvl="2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508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sz="2800">
              <a:latin typeface="Calibri"/>
              <a:ea typeface="Calibri"/>
              <a:cs typeface="Calibri"/>
              <a:sym typeface="Calibri"/>
            </a:endParaRPr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2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de-DE" sz="1800"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  <a:p>
            <a:pPr indent="0" lvl="1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de-DE">
                <a:latin typeface="Calibri"/>
                <a:ea typeface="Calibri"/>
                <a:cs typeface="Calibri"/>
                <a:sym typeface="Calibri"/>
              </a:rPr>
              <a:t>	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 sz="3200">
              <a:latin typeface="Calibri"/>
              <a:ea typeface="Calibri"/>
              <a:cs typeface="Calibri"/>
              <a:sym typeface="Calibri"/>
            </a:endParaRPr>
          </a:p>
          <a:p>
            <a:pPr indent="0" lvl="1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sz="2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1" name="Google Shape;151;p22"/>
          <p:cNvPicPr preferRelativeResize="0"/>
          <p:nvPr/>
        </p:nvPicPr>
        <p:blipFill rotWithShape="1">
          <a:blip r:embed="rId3">
            <a:alphaModFix/>
          </a:blip>
          <a:srcRect b="0" l="882" r="0" t="0"/>
          <a:stretch/>
        </p:blipFill>
        <p:spPr>
          <a:xfrm>
            <a:off x="6672946" y="1570807"/>
            <a:ext cx="3905737" cy="4427220"/>
          </a:xfrm>
          <a:prstGeom prst="rect">
            <a:avLst/>
          </a:prstGeom>
          <a:noFill/>
          <a:ln>
            <a:noFill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pic>
      <p:sp>
        <p:nvSpPr>
          <p:cNvPr id="152" name="Google Shape;152;p22"/>
          <p:cNvSpPr/>
          <p:nvPr/>
        </p:nvSpPr>
        <p:spPr>
          <a:xfrm>
            <a:off x="6742560" y="3114978"/>
            <a:ext cx="285559" cy="303389"/>
          </a:xfrm>
          <a:prstGeom prst="rect">
            <a:avLst/>
          </a:prstGeom>
          <a:noFill/>
          <a:ln cap="flat" cmpd="sng" w="381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de-DE"/>
              <a:t>Select by Location Tool</a:t>
            </a:r>
            <a:endParaRPr/>
          </a:p>
        </p:txBody>
      </p:sp>
      <p:sp>
        <p:nvSpPr>
          <p:cNvPr id="159" name="Google Shape;159;p23"/>
          <p:cNvSpPr txBox="1"/>
          <p:nvPr>
            <p:ph idx="1" type="body"/>
          </p:nvPr>
        </p:nvSpPr>
        <p:spPr>
          <a:xfrm>
            <a:off x="838199" y="1825625"/>
            <a:ext cx="10881049" cy="12348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de-DE">
                <a:latin typeface="Calibri"/>
                <a:ea typeface="Calibri"/>
                <a:cs typeface="Calibri"/>
                <a:sym typeface="Calibri"/>
              </a:rPr>
              <a:t>Select all features that meet one or more criteria with regard to a spatial reference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1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</p:txBody>
      </p:sp>
      <p:sp>
        <p:nvSpPr>
          <p:cNvPr id="160" name="Google Shape;160;p23"/>
          <p:cNvSpPr/>
          <p:nvPr/>
        </p:nvSpPr>
        <p:spPr>
          <a:xfrm>
            <a:off x="2180493" y="3060441"/>
            <a:ext cx="4294475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2" marL="9144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1" name="Google Shape;161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13400" y="2625971"/>
            <a:ext cx="5165200" cy="3486894"/>
          </a:xfrm>
          <a:prstGeom prst="rect">
            <a:avLst/>
          </a:prstGeom>
          <a:noFill/>
          <a:ln>
            <a:noFill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pic>
      <p:sp>
        <p:nvSpPr>
          <p:cNvPr id="162" name="Google Shape;162;p23"/>
          <p:cNvSpPr/>
          <p:nvPr/>
        </p:nvSpPr>
        <p:spPr>
          <a:xfrm>
            <a:off x="3513401" y="3860787"/>
            <a:ext cx="5012550" cy="461665"/>
          </a:xfrm>
          <a:prstGeom prst="rect">
            <a:avLst/>
          </a:prstGeom>
          <a:noFill/>
          <a:ln cap="flat" cmpd="sng" w="381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de-DE"/>
              <a:t>Select by Location Tool</a:t>
            </a:r>
            <a:endParaRPr/>
          </a:p>
        </p:txBody>
      </p:sp>
      <p:sp>
        <p:nvSpPr>
          <p:cNvPr id="169" name="Google Shape;169;p24"/>
          <p:cNvSpPr txBox="1"/>
          <p:nvPr>
            <p:ph idx="1" type="body"/>
          </p:nvPr>
        </p:nvSpPr>
        <p:spPr>
          <a:xfrm>
            <a:off x="838199" y="1825625"/>
            <a:ext cx="10881049" cy="12348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de-DE">
                <a:latin typeface="Calibri"/>
                <a:ea typeface="Calibri"/>
                <a:cs typeface="Calibri"/>
                <a:sym typeface="Calibri"/>
              </a:rPr>
              <a:t>All features that meet one or more criteria with regard to a spatial reference.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1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de-DE"/>
              <a:t>Example: Select all features in the Dakar and Thies region.</a:t>
            </a:r>
            <a:endParaRPr/>
          </a:p>
          <a:p>
            <a:pPr indent="0" lvl="1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</p:txBody>
      </p:sp>
      <p:sp>
        <p:nvSpPr>
          <p:cNvPr id="170" name="Google Shape;170;p24"/>
          <p:cNvSpPr/>
          <p:nvPr/>
        </p:nvSpPr>
        <p:spPr>
          <a:xfrm>
            <a:off x="2180493" y="3060441"/>
            <a:ext cx="4294475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2" marL="9144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1" name="Google Shape;17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9618" y="2734354"/>
            <a:ext cx="5412232" cy="3218084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4"/>
          <p:cNvSpPr/>
          <p:nvPr/>
        </p:nvSpPr>
        <p:spPr>
          <a:xfrm>
            <a:off x="1689625" y="3347775"/>
            <a:ext cx="2870100" cy="1827600"/>
          </a:xfrm>
          <a:prstGeom prst="rect">
            <a:avLst/>
          </a:prstGeom>
          <a:noFill/>
          <a:ln cap="flat" cmpd="sng" w="381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p24"/>
          <p:cNvSpPr/>
          <p:nvPr/>
        </p:nvSpPr>
        <p:spPr>
          <a:xfrm>
            <a:off x="7120600" y="2984250"/>
            <a:ext cx="5228400" cy="30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Step by step:</a:t>
            </a:r>
            <a:endParaRPr sz="1900"/>
          </a:p>
          <a:p>
            <a:pPr indent="-37465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AutoNum type="arabicPeriod"/>
            </a:pPr>
            <a:r>
              <a:rPr lang="de-DE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features from input layer (in example select “healthsites”).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7465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AutoNum type="arabicPeriod"/>
            </a:pPr>
            <a:r>
              <a:rPr lang="de-DE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Check all geometric predicates that are relevant.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7465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AutoNum type="arabicPeriod"/>
            </a:pPr>
            <a:r>
              <a:rPr lang="de-DE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second input layer (in example “Dakar_Thies”)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7465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AutoNum type="arabicPeriod"/>
            </a:pPr>
            <a:r>
              <a:rPr lang="de-DE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Create new selection.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de-DE"/>
              <a:t>Select by Location Tool</a:t>
            </a:r>
            <a:endParaRPr/>
          </a:p>
        </p:txBody>
      </p:sp>
      <p:sp>
        <p:nvSpPr>
          <p:cNvPr id="180" name="Google Shape;180;p25"/>
          <p:cNvSpPr txBox="1"/>
          <p:nvPr>
            <p:ph idx="1" type="body"/>
          </p:nvPr>
        </p:nvSpPr>
        <p:spPr>
          <a:xfrm>
            <a:off x="838200" y="1825625"/>
            <a:ext cx="11353800" cy="12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de-DE">
                <a:latin typeface="Calibri"/>
                <a:ea typeface="Calibri"/>
                <a:cs typeface="Calibri"/>
                <a:sym typeface="Calibri"/>
              </a:rPr>
              <a:t>Combination of spatial queries by choosing in dropdown menu („Modify current selection by“, if multiple selections are conducted in a row)</a:t>
            </a:r>
            <a:endParaRPr/>
          </a:p>
          <a:p>
            <a:pPr indent="0" lvl="1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234950" lvl="2" marL="1143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de-DE" sz="2100">
                <a:latin typeface="Calibri"/>
                <a:ea typeface="Calibri"/>
                <a:cs typeface="Calibri"/>
                <a:sym typeface="Calibri"/>
              </a:rPr>
              <a:t>Adding to current selection (OR)</a:t>
            </a:r>
            <a:endParaRPr sz="2100"/>
          </a:p>
          <a:p>
            <a:pPr indent="-234950" lvl="3" marL="1600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de-DE" sz="2100">
                <a:latin typeface="Calibri"/>
                <a:ea typeface="Calibri"/>
                <a:cs typeface="Calibri"/>
                <a:sym typeface="Calibri"/>
              </a:rPr>
              <a:t>Example: To identify and select all features that meet </a:t>
            </a:r>
            <a:r>
              <a:rPr b="1" lang="de-DE" sz="2100">
                <a:latin typeface="Calibri"/>
                <a:ea typeface="Calibri"/>
                <a:cs typeface="Calibri"/>
                <a:sym typeface="Calibri"/>
              </a:rPr>
              <a:t>only one</a:t>
            </a:r>
            <a:r>
              <a:rPr lang="de-DE" sz="2100">
                <a:latin typeface="Calibri"/>
                <a:ea typeface="Calibri"/>
                <a:cs typeface="Calibri"/>
                <a:sym typeface="Calibri"/>
              </a:rPr>
              <a:t> of the selected criteria</a:t>
            </a:r>
            <a:endParaRPr sz="1900"/>
          </a:p>
          <a:p>
            <a:pPr indent="0" lvl="3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-234950" lvl="2" marL="1143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de-DE" sz="2100">
                <a:latin typeface="Calibri"/>
                <a:ea typeface="Calibri"/>
                <a:cs typeface="Calibri"/>
                <a:sym typeface="Calibri"/>
              </a:rPr>
              <a:t>Selecting within current selection (AND)</a:t>
            </a:r>
            <a:endParaRPr sz="2100"/>
          </a:p>
          <a:p>
            <a:pPr indent="-234950" lvl="3" marL="1600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de-DE" sz="2100">
                <a:latin typeface="Calibri"/>
                <a:ea typeface="Calibri"/>
                <a:cs typeface="Calibri"/>
                <a:sym typeface="Calibri"/>
              </a:rPr>
              <a:t>Example: To identify and select all features that meet </a:t>
            </a:r>
            <a:r>
              <a:rPr b="1" lang="de-DE" sz="2100">
                <a:latin typeface="Calibri"/>
                <a:ea typeface="Calibri"/>
                <a:cs typeface="Calibri"/>
                <a:sym typeface="Calibri"/>
              </a:rPr>
              <a:t>all</a:t>
            </a:r>
            <a:r>
              <a:rPr lang="de-DE" sz="2100">
                <a:latin typeface="Calibri"/>
                <a:ea typeface="Calibri"/>
                <a:cs typeface="Calibri"/>
                <a:sym typeface="Calibri"/>
              </a:rPr>
              <a:t> of the selected criteria</a:t>
            </a:r>
            <a:endParaRPr sz="1900"/>
          </a:p>
          <a:p>
            <a:pPr indent="-101600" lvl="2" marL="1143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-234950" lvl="2" marL="1143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de-DE" sz="2100">
                <a:latin typeface="Calibri"/>
                <a:ea typeface="Calibri"/>
                <a:cs typeface="Calibri"/>
                <a:sym typeface="Calibri"/>
              </a:rPr>
              <a:t>Remove from current selection (AND NOT)</a:t>
            </a:r>
            <a:endParaRPr sz="2100"/>
          </a:p>
          <a:p>
            <a:pPr indent="-234950" lvl="3" marL="1600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de-DE" sz="2100">
                <a:latin typeface="Calibri"/>
                <a:ea typeface="Calibri"/>
                <a:cs typeface="Calibri"/>
                <a:sym typeface="Calibri"/>
              </a:rPr>
              <a:t>Example: To identify and select all features that meet</a:t>
            </a:r>
            <a:r>
              <a:rPr i="1" lang="de-DE" sz="210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de-DE" sz="2100">
                <a:latin typeface="Calibri"/>
                <a:ea typeface="Calibri"/>
                <a:cs typeface="Calibri"/>
                <a:sym typeface="Calibri"/>
              </a:rPr>
              <a:t>one of the selected criteria but not the other</a:t>
            </a:r>
            <a:endParaRPr sz="1900"/>
          </a:p>
          <a:p>
            <a:pPr indent="0" lvl="1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1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592" y="557218"/>
            <a:ext cx="11957688" cy="5629270"/>
          </a:xfrm>
          <a:prstGeom prst="rect">
            <a:avLst/>
          </a:prstGeom>
          <a:blipFill rotWithShape="1">
            <a:blip r:embed="rId4">
              <a:alphaModFix/>
            </a:blip>
            <a:tile algn="tl" flip="none" tx="0" sx="100000" ty="0" sy="100000"/>
          </a:blipFill>
          <a:ln>
            <a:noFill/>
          </a:ln>
        </p:spPr>
      </p:pic>
      <p:sp>
        <p:nvSpPr>
          <p:cNvPr id="186" name="Google Shape;186;p26"/>
          <p:cNvSpPr/>
          <p:nvPr/>
        </p:nvSpPr>
        <p:spPr>
          <a:xfrm>
            <a:off x="14288" y="200025"/>
            <a:ext cx="12192000" cy="6429375"/>
          </a:xfrm>
          <a:prstGeom prst="rect">
            <a:avLst/>
          </a:prstGeom>
          <a:solidFill>
            <a:schemeClr val="lt1">
              <a:alpha val="74901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26"/>
          <p:cNvSpPr txBox="1"/>
          <p:nvPr>
            <p:ph type="ctrTitle"/>
          </p:nvPr>
        </p:nvSpPr>
        <p:spPr>
          <a:xfrm>
            <a:off x="914397" y="1274763"/>
            <a:ext cx="10415588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b="1" lang="de-DE"/>
              <a:t>Non-Spatial Analyses in QGIS 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de-DE"/>
              <a:t>Manual selection</a:t>
            </a:r>
            <a:endParaRPr/>
          </a:p>
        </p:txBody>
      </p:sp>
      <p:sp>
        <p:nvSpPr>
          <p:cNvPr id="194" name="Google Shape;194;p27"/>
          <p:cNvSpPr txBox="1"/>
          <p:nvPr>
            <p:ph idx="1" type="body"/>
          </p:nvPr>
        </p:nvSpPr>
        <p:spPr>
          <a:xfrm>
            <a:off x="838199" y="1825625"/>
            <a:ext cx="10881049" cy="12348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de-DE">
                <a:latin typeface="Calibri"/>
                <a:ea typeface="Calibri"/>
                <a:cs typeface="Calibri"/>
                <a:sym typeface="Calibri"/>
              </a:rPr>
              <a:t>Clicking on the respective features directly in the attribute table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762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1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de-DE" sz="2000">
                <a:latin typeface="Calibri"/>
                <a:ea typeface="Calibri"/>
                <a:cs typeface="Calibri"/>
                <a:sym typeface="Calibri"/>
              </a:rPr>
              <a:t>	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1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</p:txBody>
      </p:sp>
      <p:pic>
        <p:nvPicPr>
          <p:cNvPr id="195" name="Google Shape;195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0126" y="2560122"/>
            <a:ext cx="5303960" cy="3580922"/>
          </a:xfrm>
          <a:prstGeom prst="rect">
            <a:avLst/>
          </a:prstGeom>
          <a:noFill/>
          <a:ln>
            <a:noFill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pic>
      <p:pic>
        <p:nvPicPr>
          <p:cNvPr id="196" name="Google Shape;196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82154" y="2370153"/>
            <a:ext cx="4577862" cy="3665383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7"/>
          <p:cNvSpPr/>
          <p:nvPr/>
        </p:nvSpPr>
        <p:spPr>
          <a:xfrm rot="-4579981">
            <a:off x="4150214" y="2468092"/>
            <a:ext cx="907725" cy="6245311"/>
          </a:xfrm>
          <a:prstGeom prst="curvedRightArrow">
            <a:avLst>
              <a:gd fmla="val 25000" name="adj1"/>
              <a:gd fmla="val 50000" name="adj2"/>
              <a:gd fmla="val 25000" name="adj3"/>
            </a:avLst>
          </a:prstGeom>
          <a:solidFill>
            <a:srgbClr val="B72B2B"/>
          </a:solidFill>
          <a:ln cap="flat" cmpd="sng" w="127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de-DE"/>
              <a:t>Select feature by expression:</a:t>
            </a:r>
            <a:endParaRPr/>
          </a:p>
        </p:txBody>
      </p:sp>
      <p:sp>
        <p:nvSpPr>
          <p:cNvPr id="204" name="Google Shape;204;p28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de-DE">
                <a:latin typeface="Calibri"/>
                <a:ea typeface="Calibri"/>
                <a:cs typeface="Calibri"/>
                <a:sym typeface="Calibri"/>
              </a:rPr>
              <a:t>Open the attribute table and open the „Select features using an expression“ window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5" name="Google Shape;205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69600" y="3155704"/>
            <a:ext cx="5846445" cy="1864995"/>
          </a:xfrm>
          <a:prstGeom prst="rect">
            <a:avLst/>
          </a:prstGeom>
          <a:noFill/>
          <a:ln>
            <a:noFill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pic>
      <p:sp>
        <p:nvSpPr>
          <p:cNvPr id="206" name="Google Shape;206;p28"/>
          <p:cNvSpPr/>
          <p:nvPr/>
        </p:nvSpPr>
        <p:spPr>
          <a:xfrm>
            <a:off x="5339862" y="3429000"/>
            <a:ext cx="463062" cy="410307"/>
          </a:xfrm>
          <a:prstGeom prst="rect">
            <a:avLst/>
          </a:prstGeom>
          <a:noFill/>
          <a:ln cap="flat" cmpd="sng" w="381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de-DE"/>
              <a:t>Select feature by expression:</a:t>
            </a:r>
            <a:endParaRPr/>
          </a:p>
        </p:txBody>
      </p:sp>
      <p:sp>
        <p:nvSpPr>
          <p:cNvPr id="213" name="Google Shape;213;p29"/>
          <p:cNvSpPr txBox="1"/>
          <p:nvPr>
            <p:ph idx="1" type="body"/>
          </p:nvPr>
        </p:nvSpPr>
        <p:spPr>
          <a:xfrm>
            <a:off x="838200" y="1825625"/>
            <a:ext cx="11353800" cy="12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de-DE">
                <a:latin typeface="Calibri"/>
                <a:ea typeface="Calibri"/>
                <a:cs typeface="Calibri"/>
                <a:sym typeface="Calibri"/>
              </a:rPr>
              <a:t>Different kinds of operators to choose from: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de-DE">
                <a:latin typeface="Calibri"/>
                <a:ea typeface="Calibri"/>
                <a:cs typeface="Calibri"/>
                <a:sym typeface="Calibri"/>
              </a:rPr>
              <a:t>Arithmetic operators: </a:t>
            </a:r>
            <a:r>
              <a:rPr lang="de-DE" sz="2400">
                <a:latin typeface="Calibri"/>
                <a:ea typeface="Calibri"/>
                <a:cs typeface="Calibri"/>
                <a:sym typeface="Calibri"/>
              </a:rPr>
              <a:t>&gt;, &lt; , =, !=</a:t>
            </a:r>
            <a:endParaRPr/>
          </a:p>
          <a:p>
            <a:pPr indent="0" lvl="1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1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t/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indent="0" lvl="1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de-DE">
                <a:latin typeface="Calibri"/>
                <a:ea typeface="Calibri"/>
                <a:cs typeface="Calibri"/>
                <a:sym typeface="Calibri"/>
              </a:rPr>
              <a:t>	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 sz="3200">
              <a:latin typeface="Calibri"/>
              <a:ea typeface="Calibri"/>
              <a:cs typeface="Calibri"/>
              <a:sym typeface="Calibri"/>
            </a:endParaRPr>
          </a:p>
          <a:p>
            <a:pPr indent="0" lvl="1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sz="2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4" name="Google Shape;214;p29"/>
          <p:cNvPicPr preferRelativeResize="0"/>
          <p:nvPr/>
        </p:nvPicPr>
        <p:blipFill rotWithShape="1">
          <a:blip r:embed="rId3">
            <a:alphaModFix/>
          </a:blip>
          <a:srcRect b="658" l="0" r="483" t="724"/>
          <a:stretch/>
        </p:blipFill>
        <p:spPr>
          <a:xfrm>
            <a:off x="1779260" y="3164840"/>
            <a:ext cx="4514860" cy="3042920"/>
          </a:xfrm>
          <a:prstGeom prst="rect">
            <a:avLst/>
          </a:prstGeom>
          <a:noFill/>
          <a:ln>
            <a:noFill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pic>
      <p:sp>
        <p:nvSpPr>
          <p:cNvPr id="215" name="Google Shape;215;p29"/>
          <p:cNvSpPr/>
          <p:nvPr/>
        </p:nvSpPr>
        <p:spPr>
          <a:xfrm>
            <a:off x="6681475" y="2311925"/>
            <a:ext cx="5510400" cy="25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2" marL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2" marL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None/>
            </a:pPr>
            <a:r>
              <a:rPr lang="de-DE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</a:t>
            </a:r>
            <a:r>
              <a:rPr lang="de-DE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xample: Select all health facilities in Senegal which have more than one nurse as staff</a:t>
            </a:r>
            <a:r>
              <a:rPr lang="de-DE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Step by step:</a:t>
            </a:r>
            <a:endParaRPr sz="1500"/>
          </a:p>
          <a:p>
            <a:pPr indent="-34925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AutoNum type="arabicPeriod"/>
            </a:pPr>
            <a:r>
              <a:rPr lang="de-DE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Under “Fields and Values”: Select column name “staff_nurs”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2. Unser “Operators”: Select ”&gt;“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3. Under “Fields and Values”: Click again on selected column name to see all unique values (right bottom, click on “All Unique”)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3. Select the respective unique value (here: ‘1’)</a:t>
            </a:r>
            <a:endParaRPr sz="15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4. Click on “Select features” 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de-DE"/>
              <a:t>Select feature by expression:</a:t>
            </a:r>
            <a:endParaRPr/>
          </a:p>
        </p:txBody>
      </p:sp>
      <p:sp>
        <p:nvSpPr>
          <p:cNvPr id="222" name="Google Shape;222;p30"/>
          <p:cNvSpPr txBox="1"/>
          <p:nvPr>
            <p:ph idx="1" type="body"/>
          </p:nvPr>
        </p:nvSpPr>
        <p:spPr>
          <a:xfrm>
            <a:off x="838199" y="1825625"/>
            <a:ext cx="10881049" cy="12348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de-DE">
                <a:latin typeface="Calibri"/>
                <a:ea typeface="Calibri"/>
                <a:cs typeface="Calibri"/>
                <a:sym typeface="Calibri"/>
              </a:rPr>
              <a:t>Different kinds of operators to choose from: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de-DE">
                <a:latin typeface="Calibri"/>
                <a:ea typeface="Calibri"/>
                <a:cs typeface="Calibri"/>
                <a:sym typeface="Calibri"/>
              </a:rPr>
              <a:t>String operators: </a:t>
            </a:r>
            <a:endParaRPr/>
          </a:p>
          <a:p>
            <a:pPr indent="0" lvl="1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de-DE">
                <a:latin typeface="Calibri"/>
                <a:ea typeface="Calibri"/>
                <a:cs typeface="Calibri"/>
                <a:sym typeface="Calibri"/>
              </a:rPr>
              <a:t>	For example “LIKE“: Select all health facilities that are doctors.</a:t>
            </a:r>
            <a:endParaRPr/>
          </a:p>
          <a:p>
            <a:pPr indent="0" lvl="1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1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1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t/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indent="0" lvl="1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de-DE">
                <a:latin typeface="Calibri"/>
                <a:ea typeface="Calibri"/>
                <a:cs typeface="Calibri"/>
                <a:sym typeface="Calibri"/>
              </a:rPr>
              <a:t>	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 sz="3200">
              <a:latin typeface="Calibri"/>
              <a:ea typeface="Calibri"/>
              <a:cs typeface="Calibri"/>
              <a:sym typeface="Calibri"/>
            </a:endParaRPr>
          </a:p>
          <a:p>
            <a:pPr indent="0" lvl="1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sz="2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p30"/>
          <p:cNvSpPr/>
          <p:nvPr/>
        </p:nvSpPr>
        <p:spPr>
          <a:xfrm>
            <a:off x="6693878" y="3429000"/>
            <a:ext cx="5228492" cy="25853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Step by step: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 Under “Fields and Values”: Select column name “amenity”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2. Unser “Operators”: Select ”LIKE“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3. Under “Fields and Values”: Click again on selected column name to see all unique values (right bottom, click on “All Unique”)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3. Select the respective unique value (here: ‘doctors’)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4. Click on “Select features” </a:t>
            </a:r>
            <a:endParaRPr/>
          </a:p>
        </p:txBody>
      </p:sp>
      <p:pic>
        <p:nvPicPr>
          <p:cNvPr id="224" name="Google Shape;224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79992" y="3157278"/>
            <a:ext cx="4526280" cy="3069908"/>
          </a:xfrm>
          <a:prstGeom prst="rect">
            <a:avLst/>
          </a:prstGeom>
          <a:noFill/>
          <a:ln>
            <a:noFill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de-DE"/>
              <a:t>Select feature by expression:</a:t>
            </a:r>
            <a:endParaRPr/>
          </a:p>
        </p:txBody>
      </p:sp>
      <p:sp>
        <p:nvSpPr>
          <p:cNvPr id="231" name="Google Shape;231;p31"/>
          <p:cNvSpPr txBox="1"/>
          <p:nvPr>
            <p:ph idx="1" type="body"/>
          </p:nvPr>
        </p:nvSpPr>
        <p:spPr>
          <a:xfrm>
            <a:off x="838200" y="1825625"/>
            <a:ext cx="11884200" cy="12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de-DE">
                <a:latin typeface="Calibri"/>
                <a:ea typeface="Calibri"/>
                <a:cs typeface="Calibri"/>
                <a:sym typeface="Calibri"/>
              </a:rPr>
              <a:t>Different kinds of operators to choose from: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de-DE">
                <a:latin typeface="Calibri"/>
                <a:ea typeface="Calibri"/>
                <a:cs typeface="Calibri"/>
                <a:sym typeface="Calibri"/>
              </a:rPr>
              <a:t>Logical operators: “AND“ and “OR“ → Enable to combine different queries/criteria.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1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1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1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t/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indent="0" lvl="1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de-DE">
                <a:latin typeface="Calibri"/>
                <a:ea typeface="Calibri"/>
                <a:cs typeface="Calibri"/>
                <a:sym typeface="Calibri"/>
              </a:rPr>
              <a:t>	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 sz="3200">
              <a:latin typeface="Calibri"/>
              <a:ea typeface="Calibri"/>
              <a:cs typeface="Calibri"/>
              <a:sym typeface="Calibri"/>
            </a:endParaRPr>
          </a:p>
          <a:p>
            <a:pPr indent="0" lvl="1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sz="2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2" name="Google Shape;232;p31"/>
          <p:cNvPicPr preferRelativeResize="0"/>
          <p:nvPr/>
        </p:nvPicPr>
        <p:blipFill rotWithShape="1">
          <a:blip r:embed="rId3">
            <a:alphaModFix/>
          </a:blip>
          <a:srcRect b="0" l="174" r="455" t="0"/>
          <a:stretch/>
        </p:blipFill>
        <p:spPr>
          <a:xfrm>
            <a:off x="3627212" y="2811349"/>
            <a:ext cx="4937576" cy="3352674"/>
          </a:xfrm>
          <a:prstGeom prst="rect">
            <a:avLst/>
          </a:prstGeom>
          <a:noFill/>
          <a:ln>
            <a:noFill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de-DE"/>
              <a:t>Session 3 - Agenda</a:t>
            </a:r>
            <a:endParaRPr/>
          </a:p>
        </p:txBody>
      </p:sp>
      <p:graphicFrame>
        <p:nvGraphicFramePr>
          <p:cNvPr id="93" name="Google Shape;93;p14"/>
          <p:cNvGraphicFramePr/>
          <p:nvPr/>
        </p:nvGraphicFramePr>
        <p:xfrm>
          <a:off x="838200" y="1476368"/>
          <a:ext cx="3000000" cy="3000000"/>
        </p:xfrm>
        <a:graphic>
          <a:graphicData uri="http://schemas.openxmlformats.org/drawingml/2006/table">
            <a:tbl>
              <a:tblPr bandRow="1" firstCol="1" firstRow="1">
                <a:noFill/>
                <a:tableStyleId>{1F1F66A7-BF03-4EC0-AB55-BFF55C117280}</a:tableStyleId>
              </a:tblPr>
              <a:tblGrid>
                <a:gridCol w="1484650"/>
                <a:gridCol w="7921300"/>
              </a:tblGrid>
              <a:tr h="4118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2400" u="none" cap="none" strike="noStrike"/>
                        <a:t>Time</a:t>
                      </a:r>
                      <a:endParaRPr sz="24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E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2400" u="none" cap="none" strike="noStrike"/>
                        <a:t>Content</a:t>
                      </a:r>
                      <a:endParaRPr sz="24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rgbClr val="8E0000"/>
                    </a:solidFill>
                  </a:tcPr>
                </a:tc>
              </a:tr>
              <a:tr h="1195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5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09:00 </a:t>
                      </a:r>
                      <a:endParaRPr sz="15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E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de-DE" sz="20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de-DE" sz="20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Recap of self-study time</a:t>
                      </a:r>
                      <a:endParaRPr b="0" i="0" sz="20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de-DE" sz="20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Overview of today`s course</a:t>
                      </a:r>
                      <a:endParaRPr b="0" sz="2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985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5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09:25</a:t>
                      </a:r>
                      <a:endParaRPr sz="15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E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Calibri"/>
                        <a:buNone/>
                      </a:pPr>
                      <a:r>
                        <a:rPr b="0" lang="de-DE" sz="2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Spatial Analyses Intro</a:t>
                      </a:r>
                      <a:endParaRPr b="0" sz="2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4103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5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10:00</a:t>
                      </a:r>
                      <a:endParaRPr sz="15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E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1" lang="de-DE" sz="2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Coffee break</a:t>
                      </a:r>
                      <a:endParaRPr b="0" i="1" sz="2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5041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5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10:15 </a:t>
                      </a:r>
                      <a:endParaRPr sz="15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E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de-DE" sz="20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Spatial and Non-spatial Analyses in QGIS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de-DE" sz="20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Hands-on</a:t>
                      </a:r>
                      <a:endParaRPr b="0" i="0" sz="20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72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5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11:</a:t>
                      </a:r>
                      <a:r>
                        <a:rPr lang="de-DE" sz="1500"/>
                        <a:t>15</a:t>
                      </a:r>
                      <a:endParaRPr sz="15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E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1" lang="de-DE" sz="2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Coffee break</a:t>
                      </a:r>
                      <a:endParaRPr b="0" i="1" sz="2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420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5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11:</a:t>
                      </a:r>
                      <a:r>
                        <a:rPr lang="de-DE" sz="1500"/>
                        <a:t>30</a:t>
                      </a:r>
                      <a:endParaRPr sz="15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E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Calibri"/>
                        <a:buNone/>
                      </a:pPr>
                      <a:r>
                        <a:rPr b="0" i="0" lang="de-DE" sz="20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Geoproccessing operations in QGIS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Calibri"/>
                        <a:buNone/>
                      </a:pPr>
                      <a:r>
                        <a:rPr b="0" lang="de-DE" sz="20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Hands-on</a:t>
                      </a:r>
                      <a:endParaRPr b="0" sz="20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420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500"/>
                        <a:t>12:15</a:t>
                      </a:r>
                      <a:endParaRPr sz="15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E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2000"/>
                        <a:t>(Non-) Spatial Joins</a:t>
                      </a:r>
                      <a:endParaRPr b="0" i="0" sz="20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4966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5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12:30</a:t>
                      </a:r>
                      <a:endParaRPr sz="15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E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de-DE" sz="2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Self assignment start</a:t>
                      </a:r>
                      <a:endParaRPr b="0" sz="2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2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de-DE"/>
              <a:t>Table Functions</a:t>
            </a:r>
            <a:endParaRPr/>
          </a:p>
        </p:txBody>
      </p:sp>
      <p:sp>
        <p:nvSpPr>
          <p:cNvPr id="239" name="Google Shape;239;p32"/>
          <p:cNvSpPr txBox="1"/>
          <p:nvPr>
            <p:ph idx="1" type="body"/>
          </p:nvPr>
        </p:nvSpPr>
        <p:spPr>
          <a:xfrm>
            <a:off x="838200" y="1795875"/>
            <a:ext cx="4918500" cy="39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de-DE" sz="2500"/>
              <a:t>Similar to what you can do in a spreadsheet.</a:t>
            </a:r>
            <a:endParaRPr sz="2500"/>
          </a:p>
          <a:p>
            <a:pPr indent="-387350" lvl="0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500"/>
              <a:buChar char="●"/>
            </a:pPr>
            <a:r>
              <a:rPr lang="de-DE" sz="2500"/>
              <a:t>Create Field: add a new attribute and manually insert values</a:t>
            </a:r>
            <a:endParaRPr sz="2500"/>
          </a:p>
          <a:p>
            <a:pPr indent="-3873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de-DE" sz="2500"/>
              <a:t>Delete Field: remove attributes that are redundant or attributes you will not work with</a:t>
            </a:r>
            <a:endParaRPr sz="2500"/>
          </a:p>
          <a:p>
            <a:pPr indent="-3873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de-DE" sz="2500"/>
              <a:t>Calculate Field: e.g. </a:t>
            </a:r>
            <a:r>
              <a:rPr lang="de-DE" sz="2500"/>
              <a:t>calculate </a:t>
            </a:r>
            <a:r>
              <a:rPr lang="de-DE" sz="2500"/>
              <a:t>new attribute population density</a:t>
            </a:r>
            <a:endParaRPr sz="2500"/>
          </a:p>
        </p:txBody>
      </p:sp>
      <p:pic>
        <p:nvPicPr>
          <p:cNvPr id="240" name="Google Shape;24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47400" y="1038650"/>
            <a:ext cx="2827025" cy="757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32"/>
          <p:cNvPicPr preferRelativeResize="0"/>
          <p:nvPr/>
        </p:nvPicPr>
        <p:blipFill rotWithShape="1">
          <a:blip r:embed="rId4">
            <a:alphaModFix/>
          </a:blip>
          <a:srcRect b="13000" l="2120" r="-2120" t="-13000"/>
          <a:stretch/>
        </p:blipFill>
        <p:spPr>
          <a:xfrm>
            <a:off x="6397250" y="1366850"/>
            <a:ext cx="4772122" cy="3939775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32"/>
          <p:cNvSpPr/>
          <p:nvPr/>
        </p:nvSpPr>
        <p:spPr>
          <a:xfrm>
            <a:off x="8892750" y="2057775"/>
            <a:ext cx="697800" cy="3489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3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de-DE"/>
              <a:t>Table Functions - Delete Fields</a:t>
            </a:r>
            <a:endParaRPr/>
          </a:p>
        </p:txBody>
      </p:sp>
      <p:pic>
        <p:nvPicPr>
          <p:cNvPr id="249" name="Google Shape;24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6025" y="2106338"/>
            <a:ext cx="7048699" cy="39087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22150" y="2194136"/>
            <a:ext cx="3979325" cy="3733201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33"/>
          <p:cNvSpPr/>
          <p:nvPr/>
        </p:nvSpPr>
        <p:spPr>
          <a:xfrm>
            <a:off x="3158700" y="2234025"/>
            <a:ext cx="312000" cy="3489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33"/>
          <p:cNvSpPr/>
          <p:nvPr/>
        </p:nvSpPr>
        <p:spPr>
          <a:xfrm>
            <a:off x="417900" y="2310225"/>
            <a:ext cx="312000" cy="3489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33"/>
          <p:cNvSpPr txBox="1"/>
          <p:nvPr/>
        </p:nvSpPr>
        <p:spPr>
          <a:xfrm>
            <a:off x="380975" y="1534700"/>
            <a:ext cx="1768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/>
              <a:t>step 1: </a:t>
            </a:r>
            <a:r>
              <a:rPr lang="de-DE" sz="1200"/>
              <a:t>start edit mode</a:t>
            </a:r>
            <a:endParaRPr sz="1200"/>
          </a:p>
        </p:txBody>
      </p:sp>
      <p:sp>
        <p:nvSpPr>
          <p:cNvPr id="254" name="Google Shape;254;p33"/>
          <p:cNvSpPr txBox="1"/>
          <p:nvPr/>
        </p:nvSpPr>
        <p:spPr>
          <a:xfrm>
            <a:off x="2430600" y="5291125"/>
            <a:ext cx="2587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sz="1200">
                <a:solidFill>
                  <a:schemeClr val="dk1"/>
                </a:solidFill>
              </a:rPr>
              <a:t>step 3: select fields to remove</a:t>
            </a:r>
            <a:endParaRPr sz="1200"/>
          </a:p>
        </p:txBody>
      </p:sp>
      <p:sp>
        <p:nvSpPr>
          <p:cNvPr id="255" name="Google Shape;255;p33"/>
          <p:cNvSpPr txBox="1"/>
          <p:nvPr/>
        </p:nvSpPr>
        <p:spPr>
          <a:xfrm>
            <a:off x="7822150" y="1690825"/>
            <a:ext cx="2587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>
                <a:solidFill>
                  <a:schemeClr val="dk1"/>
                </a:solidFill>
              </a:rPr>
              <a:t>step 4: save and stop edit mode</a:t>
            </a:r>
            <a:endParaRPr sz="1200"/>
          </a:p>
        </p:txBody>
      </p:sp>
      <p:sp>
        <p:nvSpPr>
          <p:cNvPr id="256" name="Google Shape;256;p33"/>
          <p:cNvSpPr/>
          <p:nvPr/>
        </p:nvSpPr>
        <p:spPr>
          <a:xfrm>
            <a:off x="7785475" y="2349500"/>
            <a:ext cx="531000" cy="3489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33"/>
          <p:cNvSpPr txBox="1"/>
          <p:nvPr/>
        </p:nvSpPr>
        <p:spPr>
          <a:xfrm>
            <a:off x="3083050" y="1534700"/>
            <a:ext cx="2587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>
                <a:solidFill>
                  <a:schemeClr val="dk1"/>
                </a:solidFill>
              </a:rPr>
              <a:t>step 2: click on delete fields button</a:t>
            </a:r>
            <a:endParaRPr sz="12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4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de-DE"/>
              <a:t>Table Functions - Field Calculator</a:t>
            </a:r>
            <a:endParaRPr/>
          </a:p>
        </p:txBody>
      </p:sp>
      <p:pic>
        <p:nvPicPr>
          <p:cNvPr id="264" name="Google Shape;26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1275" y="2125275"/>
            <a:ext cx="3100975" cy="305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85400" y="2125275"/>
            <a:ext cx="3054946" cy="305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53500" y="1845474"/>
            <a:ext cx="4057850" cy="3917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34"/>
          <p:cNvSpPr txBox="1"/>
          <p:nvPr/>
        </p:nvSpPr>
        <p:spPr>
          <a:xfrm>
            <a:off x="523900" y="5345900"/>
            <a:ext cx="3101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100"/>
              <a:t>calculate area in square meters first and then divide by 1,000,000 to get square kilometers</a:t>
            </a:r>
            <a:endParaRPr sz="1100"/>
          </a:p>
        </p:txBody>
      </p:sp>
      <p:sp>
        <p:nvSpPr>
          <p:cNvPr id="268" name="Google Shape;268;p34"/>
          <p:cNvSpPr txBox="1"/>
          <p:nvPr/>
        </p:nvSpPr>
        <p:spPr>
          <a:xfrm>
            <a:off x="4085400" y="5345900"/>
            <a:ext cx="3101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100"/>
              <a:t>calculate population density as people per square kilometer</a:t>
            </a:r>
            <a:endParaRPr sz="1100"/>
          </a:p>
        </p:txBody>
      </p:sp>
      <p:sp>
        <p:nvSpPr>
          <p:cNvPr id="269" name="Google Shape;269;p34"/>
          <p:cNvSpPr/>
          <p:nvPr/>
        </p:nvSpPr>
        <p:spPr>
          <a:xfrm>
            <a:off x="1400150" y="2703150"/>
            <a:ext cx="1254900" cy="3489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34"/>
          <p:cNvSpPr/>
          <p:nvPr/>
        </p:nvSpPr>
        <p:spPr>
          <a:xfrm>
            <a:off x="809625" y="3373475"/>
            <a:ext cx="1077300" cy="3489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34"/>
          <p:cNvSpPr/>
          <p:nvPr/>
        </p:nvSpPr>
        <p:spPr>
          <a:xfrm>
            <a:off x="4081563" y="3343913"/>
            <a:ext cx="1077300" cy="3489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34"/>
          <p:cNvSpPr/>
          <p:nvPr/>
        </p:nvSpPr>
        <p:spPr>
          <a:xfrm>
            <a:off x="725050" y="2433900"/>
            <a:ext cx="912000" cy="1965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34"/>
          <p:cNvSpPr/>
          <p:nvPr/>
        </p:nvSpPr>
        <p:spPr>
          <a:xfrm>
            <a:off x="4085400" y="2433900"/>
            <a:ext cx="912000" cy="1965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34"/>
          <p:cNvSpPr/>
          <p:nvPr/>
        </p:nvSpPr>
        <p:spPr>
          <a:xfrm>
            <a:off x="4701750" y="2703150"/>
            <a:ext cx="1254900" cy="3489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34"/>
          <p:cNvSpPr/>
          <p:nvPr/>
        </p:nvSpPr>
        <p:spPr>
          <a:xfrm>
            <a:off x="10375350" y="2069425"/>
            <a:ext cx="235800" cy="1965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Google Shape;280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592" y="557218"/>
            <a:ext cx="11957688" cy="5629270"/>
          </a:xfrm>
          <a:prstGeom prst="rect">
            <a:avLst/>
          </a:prstGeom>
          <a:blipFill rotWithShape="1">
            <a:blip r:embed="rId4">
              <a:alphaModFix/>
            </a:blip>
            <a:tile algn="tl" flip="none" tx="0" sx="100000" ty="0" sy="100000"/>
          </a:blipFill>
          <a:ln>
            <a:noFill/>
          </a:ln>
        </p:spPr>
      </p:pic>
      <p:sp>
        <p:nvSpPr>
          <p:cNvPr id="281" name="Google Shape;281;p35"/>
          <p:cNvSpPr/>
          <p:nvPr/>
        </p:nvSpPr>
        <p:spPr>
          <a:xfrm>
            <a:off x="14288" y="200025"/>
            <a:ext cx="12192000" cy="6429375"/>
          </a:xfrm>
          <a:prstGeom prst="rect">
            <a:avLst/>
          </a:prstGeom>
          <a:solidFill>
            <a:schemeClr val="lt1">
              <a:alpha val="74901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35"/>
          <p:cNvSpPr txBox="1"/>
          <p:nvPr>
            <p:ph type="ctrTitle"/>
          </p:nvPr>
        </p:nvSpPr>
        <p:spPr>
          <a:xfrm>
            <a:off x="914397" y="1274763"/>
            <a:ext cx="10415588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b="1" lang="de-DE"/>
              <a:t>Hands-On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" name="Google Shape;288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592" y="557218"/>
            <a:ext cx="11957688" cy="5629270"/>
          </a:xfrm>
          <a:prstGeom prst="rect">
            <a:avLst/>
          </a:prstGeom>
          <a:blipFill rotWithShape="1">
            <a:blip r:embed="rId4">
              <a:alphaModFix/>
            </a:blip>
            <a:tile algn="tl" flip="none" tx="0" sx="100000" ty="0" sy="100000"/>
          </a:blipFill>
          <a:ln>
            <a:noFill/>
          </a:ln>
        </p:spPr>
      </p:pic>
      <p:sp>
        <p:nvSpPr>
          <p:cNvPr id="289" name="Google Shape;289;p36"/>
          <p:cNvSpPr/>
          <p:nvPr/>
        </p:nvSpPr>
        <p:spPr>
          <a:xfrm>
            <a:off x="14288" y="200025"/>
            <a:ext cx="12192000" cy="6429375"/>
          </a:xfrm>
          <a:prstGeom prst="rect">
            <a:avLst/>
          </a:prstGeom>
          <a:solidFill>
            <a:schemeClr val="lt1">
              <a:alpha val="74901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" name="Google Shape;290;p36"/>
          <p:cNvSpPr txBox="1"/>
          <p:nvPr>
            <p:ph type="ctrTitle"/>
          </p:nvPr>
        </p:nvSpPr>
        <p:spPr>
          <a:xfrm>
            <a:off x="914397" y="1274763"/>
            <a:ext cx="10415588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b="1" lang="de-DE"/>
              <a:t>Geoprocessing Tools</a:t>
            </a:r>
            <a:br>
              <a:rPr b="1" lang="de-DE"/>
            </a:br>
            <a:r>
              <a:rPr b="1" lang="de-DE"/>
              <a:t>(Selection) in QGIS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de-DE">
                <a:solidFill>
                  <a:schemeClr val="dk1"/>
                </a:solidFill>
              </a:rPr>
              <a:t>Geoproccesing Tools- Overview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97" name="Google Shape;297;p37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2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sz="2800">
              <a:latin typeface="Calibri"/>
              <a:ea typeface="Calibri"/>
              <a:cs typeface="Calibri"/>
              <a:sym typeface="Calibri"/>
            </a:endParaRPr>
          </a:p>
          <a:p>
            <a:pPr indent="0" lvl="1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</p:txBody>
      </p:sp>
      <p:pic>
        <p:nvPicPr>
          <p:cNvPr id="298" name="Google Shape;298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3653" y="1477108"/>
            <a:ext cx="4730994" cy="4738456"/>
          </a:xfrm>
          <a:prstGeom prst="rect">
            <a:avLst/>
          </a:prstGeom>
          <a:noFill/>
          <a:ln>
            <a:noFill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pic>
      <p:sp>
        <p:nvSpPr>
          <p:cNvPr id="299" name="Google Shape;299;p37"/>
          <p:cNvSpPr/>
          <p:nvPr/>
        </p:nvSpPr>
        <p:spPr>
          <a:xfrm>
            <a:off x="838200" y="2117795"/>
            <a:ext cx="5152042" cy="684876"/>
          </a:xfrm>
          <a:prstGeom prst="rect">
            <a:avLst/>
          </a:prstGeom>
          <a:noFill/>
          <a:ln cap="flat" cmpd="sng" w="381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0" name="Google Shape;300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14038" y="2323734"/>
            <a:ext cx="5105400" cy="2571750"/>
          </a:xfrm>
          <a:prstGeom prst="rect">
            <a:avLst/>
          </a:prstGeom>
          <a:noFill/>
          <a:ln>
            <a:noFill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pic>
      <p:sp>
        <p:nvSpPr>
          <p:cNvPr id="301" name="Google Shape;301;p37"/>
          <p:cNvSpPr/>
          <p:nvPr/>
        </p:nvSpPr>
        <p:spPr>
          <a:xfrm>
            <a:off x="838200" y="4180114"/>
            <a:ext cx="5152042" cy="457200"/>
          </a:xfrm>
          <a:prstGeom prst="rect">
            <a:avLst/>
          </a:prstGeom>
          <a:noFill/>
          <a:ln cap="flat" cmpd="sng" w="381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de-DE"/>
              <a:t>Example: Clip</a:t>
            </a:r>
            <a:endParaRPr/>
          </a:p>
        </p:txBody>
      </p:sp>
      <p:sp>
        <p:nvSpPr>
          <p:cNvPr id="308" name="Google Shape;308;p38"/>
          <p:cNvSpPr txBox="1"/>
          <p:nvPr>
            <p:ph idx="1" type="body"/>
          </p:nvPr>
        </p:nvSpPr>
        <p:spPr>
          <a:xfrm>
            <a:off x="838200" y="1474619"/>
            <a:ext cx="5257800" cy="39087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de-DE">
                <a:latin typeface="Calibri"/>
                <a:ea typeface="Calibri"/>
                <a:cs typeface="Calibri"/>
                <a:sym typeface="Calibri"/>
              </a:rPr>
              <a:t>Creates a selection based on the spatial relationship between each feature in the input layer and the features in an additional layer.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de-DE" sz="2000">
                <a:latin typeface="Calibri"/>
                <a:ea typeface="Calibri"/>
                <a:cs typeface="Calibri"/>
                <a:sym typeface="Calibri"/>
              </a:rPr>
              <a:t>Step by step: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-1270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</a:pPr>
            <a:r>
              <a:rPr lang="de-DE" sz="2000">
                <a:latin typeface="Calibri"/>
                <a:ea typeface="Calibri"/>
                <a:cs typeface="Calibri"/>
                <a:sym typeface="Calibri"/>
              </a:rPr>
              <a:t>Input Layer: Layer from which the selection is clipped </a:t>
            </a:r>
            <a:endParaRPr/>
          </a:p>
          <a:p>
            <a:pPr indent="-1270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</a:pPr>
            <a:r>
              <a:rPr lang="de-DE" sz="2000">
                <a:latin typeface="Calibri"/>
                <a:ea typeface="Calibri"/>
                <a:cs typeface="Calibri"/>
                <a:sym typeface="Calibri"/>
              </a:rPr>
              <a:t>Overlay Layer: Area of interest that the input layer will be clipped to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9" name="Google Shape;309;p38"/>
          <p:cNvPicPr preferRelativeResize="0"/>
          <p:nvPr/>
        </p:nvPicPr>
        <p:blipFill rotWithShape="1">
          <a:blip r:embed="rId3">
            <a:alphaModFix/>
          </a:blip>
          <a:srcRect b="1114" l="0" r="482" t="784"/>
          <a:stretch/>
        </p:blipFill>
        <p:spPr>
          <a:xfrm>
            <a:off x="6326645" y="1182990"/>
            <a:ext cx="4752086" cy="4860000"/>
          </a:xfrm>
          <a:prstGeom prst="rect">
            <a:avLst/>
          </a:prstGeom>
          <a:noFill/>
          <a:ln>
            <a:noFill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de-DE"/>
              <a:t>Example: Buffer</a:t>
            </a:r>
            <a:endParaRPr/>
          </a:p>
        </p:txBody>
      </p:sp>
      <p:pic>
        <p:nvPicPr>
          <p:cNvPr id="315" name="Google Shape;315;p39"/>
          <p:cNvPicPr preferRelativeResize="0"/>
          <p:nvPr/>
        </p:nvPicPr>
        <p:blipFill rotWithShape="1">
          <a:blip r:embed="rId3">
            <a:alphaModFix/>
          </a:blip>
          <a:srcRect b="1209" l="653" r="0" t="383"/>
          <a:stretch/>
        </p:blipFill>
        <p:spPr>
          <a:xfrm>
            <a:off x="6333598" y="1176405"/>
            <a:ext cx="4735916" cy="4860000"/>
          </a:xfrm>
          <a:prstGeom prst="rect">
            <a:avLst/>
          </a:prstGeom>
          <a:noFill/>
          <a:ln>
            <a:noFill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pic>
      <p:sp>
        <p:nvSpPr>
          <p:cNvPr id="316" name="Google Shape;316;p39"/>
          <p:cNvSpPr txBox="1"/>
          <p:nvPr>
            <p:ph idx="1" type="body"/>
          </p:nvPr>
        </p:nvSpPr>
        <p:spPr>
          <a:xfrm>
            <a:off x="838200" y="1455924"/>
            <a:ext cx="5257800" cy="481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de-DE">
                <a:latin typeface="Calibri"/>
                <a:ea typeface="Calibri"/>
                <a:cs typeface="Calibri"/>
                <a:sym typeface="Calibri"/>
              </a:rPr>
              <a:t>Computes (a) buffer area(s) for all the features in an input layer, using a specified distance.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de-DE" sz="2000">
                <a:latin typeface="Calibri"/>
                <a:ea typeface="Calibri"/>
                <a:cs typeface="Calibri"/>
                <a:sym typeface="Calibri"/>
              </a:rPr>
              <a:t>Step by step:</a:t>
            </a:r>
            <a:endParaRPr/>
          </a:p>
          <a:p>
            <a:pPr indent="-1270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</a:pPr>
            <a:r>
              <a:rPr lang="de-DE" sz="2000">
                <a:latin typeface="Calibri"/>
                <a:ea typeface="Calibri"/>
                <a:cs typeface="Calibri"/>
                <a:sym typeface="Calibri"/>
              </a:rPr>
              <a:t>Input Layer: Layer around which features the buffer(s) are to be created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-1270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</a:pPr>
            <a:r>
              <a:rPr lang="de-DE" sz="2000">
                <a:latin typeface="Calibri"/>
                <a:ea typeface="Calibri"/>
                <a:cs typeface="Calibri"/>
                <a:sym typeface="Calibri"/>
              </a:rPr>
              <a:t> Distance: Choose a value and unit (make sure that your </a:t>
            </a:r>
            <a:r>
              <a:rPr lang="de-DE" sz="2000"/>
              <a:t>input</a:t>
            </a:r>
            <a:r>
              <a:rPr lang="de-DE" sz="2000">
                <a:latin typeface="Calibri"/>
                <a:ea typeface="Calibri"/>
                <a:cs typeface="Calibri"/>
                <a:sym typeface="Calibri"/>
              </a:rPr>
              <a:t> data is projected)</a:t>
            </a:r>
            <a:endParaRPr/>
          </a:p>
          <a:p>
            <a:pPr indent="-1270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</a:pPr>
            <a:r>
              <a:rPr lang="de-DE" sz="2000">
                <a:latin typeface="Calibri"/>
                <a:ea typeface="Calibri"/>
                <a:cs typeface="Calibri"/>
                <a:sym typeface="Calibri"/>
              </a:rPr>
              <a:t>Segments: Add value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-1270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</a:pPr>
            <a:r>
              <a:rPr lang="de-DE" sz="2000">
                <a:latin typeface="Calibri"/>
                <a:ea typeface="Calibri"/>
                <a:cs typeface="Calibri"/>
                <a:sym typeface="Calibri"/>
              </a:rPr>
              <a:t>Mark „Dissolve result“ to automatically dissolve the buffer outputs </a:t>
            </a:r>
            <a:endParaRPr/>
          </a:p>
          <a:p>
            <a:pPr indent="-1270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</a:pPr>
            <a:r>
              <a:rPr lang="de-DE" sz="2000">
                <a:latin typeface="Calibri"/>
                <a:ea typeface="Calibri"/>
                <a:cs typeface="Calibri"/>
                <a:sym typeface="Calibri"/>
              </a:rPr>
              <a:t>If </a:t>
            </a:r>
            <a:r>
              <a:rPr lang="de-DE" sz="2000"/>
              <a:t>individual</a:t>
            </a:r>
            <a:r>
              <a:rPr lang="de-DE" sz="2000">
                <a:latin typeface="Calibri"/>
                <a:ea typeface="Calibri"/>
                <a:cs typeface="Calibri"/>
                <a:sym typeface="Calibri"/>
              </a:rPr>
              <a:t> buffers are needed, leave blank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4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de-DE"/>
              <a:t>Examples for buffer usage </a:t>
            </a:r>
            <a:endParaRPr/>
          </a:p>
        </p:txBody>
      </p:sp>
      <p:pic>
        <p:nvPicPr>
          <p:cNvPr id="322" name="Google Shape;322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12717" y="1587842"/>
            <a:ext cx="6324885" cy="4451452"/>
          </a:xfrm>
          <a:prstGeom prst="rect">
            <a:avLst/>
          </a:prstGeom>
          <a:noFill/>
          <a:ln>
            <a:noFill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pic>
      <p:sp>
        <p:nvSpPr>
          <p:cNvPr id="323" name="Google Shape;323;p40"/>
          <p:cNvSpPr/>
          <p:nvPr/>
        </p:nvSpPr>
        <p:spPr>
          <a:xfrm>
            <a:off x="8880133" y="5044897"/>
            <a:ext cx="2119423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Philippine Institute of Volcanology and Seismology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https://www.phivolcs.dost.gov.ph/vault/1BaseSurge_Layout-Jan2020_A0_v5.jpg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41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de-DE"/>
              <a:t>Examples for buffer usage</a:t>
            </a:r>
            <a:endParaRPr/>
          </a:p>
        </p:txBody>
      </p:sp>
      <p:sp>
        <p:nvSpPr>
          <p:cNvPr id="330" name="Google Shape;330;p41"/>
          <p:cNvSpPr txBox="1"/>
          <p:nvPr/>
        </p:nvSpPr>
        <p:spPr>
          <a:xfrm flipH="1">
            <a:off x="8603375" y="5230100"/>
            <a:ext cx="31962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https://reliefweb.int/sites/reliefweb.int/files/resources/reach_npl_map_earthquakeaffected_27apr2015_a3.pdf</a:t>
            </a:r>
            <a:endParaRPr/>
          </a:p>
        </p:txBody>
      </p:sp>
      <p:pic>
        <p:nvPicPr>
          <p:cNvPr id="331" name="Google Shape;33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3700" y="1389800"/>
            <a:ext cx="6683425" cy="4749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de-DE"/>
              <a:t>Recap of self-study time/ results</a:t>
            </a:r>
            <a:endParaRPr/>
          </a:p>
        </p:txBody>
      </p:sp>
      <p:sp>
        <p:nvSpPr>
          <p:cNvPr id="99" name="Google Shape;99;p1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de-DE">
                <a:latin typeface="Calibri"/>
                <a:ea typeface="Calibri"/>
                <a:cs typeface="Calibri"/>
                <a:sym typeface="Calibri"/>
              </a:rPr>
              <a:t>Share your experiences: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de-DE" sz="2800">
                <a:latin typeface="Calibri"/>
                <a:ea typeface="Calibri"/>
                <a:cs typeface="Calibri"/>
                <a:sym typeface="Calibri"/>
              </a:rPr>
              <a:t>What did you find easy / complicated?</a:t>
            </a:r>
            <a:endParaRPr/>
          </a:p>
          <a:p>
            <a:pPr indent="0" lvl="1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sz="2800">
              <a:latin typeface="Calibri"/>
              <a:ea typeface="Calibri"/>
              <a:cs typeface="Calibri"/>
              <a:sym typeface="Calibri"/>
            </a:endParaRPr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de-DE" sz="2800">
                <a:latin typeface="Calibri"/>
                <a:ea typeface="Calibri"/>
                <a:cs typeface="Calibri"/>
                <a:sym typeface="Calibri"/>
              </a:rPr>
              <a:t>What are potential use cases for you?</a:t>
            </a:r>
            <a:endParaRPr/>
          </a:p>
          <a:p>
            <a:pPr indent="-508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sz="2800">
              <a:latin typeface="Calibri"/>
              <a:ea typeface="Calibri"/>
              <a:cs typeface="Calibri"/>
              <a:sym typeface="Calibri"/>
            </a:endParaRPr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de-DE" sz="2800">
                <a:latin typeface="Calibri"/>
                <a:ea typeface="Calibri"/>
                <a:cs typeface="Calibri"/>
                <a:sym typeface="Calibri"/>
              </a:rPr>
              <a:t>Any open questions?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4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de-DE"/>
              <a:t>Examples for buffer usage </a:t>
            </a:r>
            <a:endParaRPr/>
          </a:p>
        </p:txBody>
      </p:sp>
      <p:pic>
        <p:nvPicPr>
          <p:cNvPr id="337" name="Google Shape;337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51893" y="1503123"/>
            <a:ext cx="5852160" cy="4526280"/>
          </a:xfrm>
          <a:prstGeom prst="rect">
            <a:avLst/>
          </a:prstGeom>
          <a:noFill/>
          <a:ln>
            <a:noFill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pic>
      <p:sp>
        <p:nvSpPr>
          <p:cNvPr id="338" name="Google Shape;338;p42"/>
          <p:cNvSpPr/>
          <p:nvPr/>
        </p:nvSpPr>
        <p:spPr>
          <a:xfrm>
            <a:off x="8404053" y="4859852"/>
            <a:ext cx="1837151" cy="1169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https://www.emsics.com/five-years-fukushima-incident-management-considerations/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4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de-DE"/>
              <a:t>Buffer: with and without “dissolve”</a:t>
            </a:r>
            <a:endParaRPr/>
          </a:p>
        </p:txBody>
      </p:sp>
      <p:pic>
        <p:nvPicPr>
          <p:cNvPr id="344" name="Google Shape;344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64999" y="2245859"/>
            <a:ext cx="4017860" cy="3775982"/>
          </a:xfrm>
          <a:prstGeom prst="rect">
            <a:avLst/>
          </a:prstGeom>
          <a:noFill/>
          <a:ln>
            <a:noFill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pic>
      <p:pic>
        <p:nvPicPr>
          <p:cNvPr id="345" name="Google Shape;345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31429" y="2245859"/>
            <a:ext cx="4330875" cy="3775982"/>
          </a:xfrm>
          <a:prstGeom prst="rect">
            <a:avLst/>
          </a:prstGeom>
          <a:noFill/>
          <a:ln>
            <a:noFill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pic>
      <p:sp>
        <p:nvSpPr>
          <p:cNvPr id="346" name="Google Shape;346;p43"/>
          <p:cNvSpPr txBox="1"/>
          <p:nvPr>
            <p:ph idx="1" type="body"/>
          </p:nvPr>
        </p:nvSpPr>
        <p:spPr>
          <a:xfrm>
            <a:off x="2143970" y="1506022"/>
            <a:ext cx="8208344" cy="3693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b="1" lang="de-DE" sz="1800">
                <a:latin typeface="Calibri"/>
                <a:ea typeface="Calibri"/>
                <a:cs typeface="Calibri"/>
                <a:sym typeface="Calibri"/>
              </a:rPr>
              <a:t>With “dissolve results“				Without „dissolve results“</a:t>
            </a:r>
            <a:endParaRPr b="1"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2" name="Google Shape;352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592" y="557218"/>
            <a:ext cx="11957688" cy="5629270"/>
          </a:xfrm>
          <a:prstGeom prst="rect">
            <a:avLst/>
          </a:prstGeom>
          <a:blipFill rotWithShape="1">
            <a:blip r:embed="rId4">
              <a:alphaModFix/>
            </a:blip>
            <a:tile algn="tl" flip="none" tx="0" sx="100000" ty="0" sy="100000"/>
          </a:blipFill>
          <a:ln>
            <a:noFill/>
          </a:ln>
        </p:spPr>
      </p:pic>
      <p:sp>
        <p:nvSpPr>
          <p:cNvPr id="353" name="Google Shape;353;p44"/>
          <p:cNvSpPr/>
          <p:nvPr/>
        </p:nvSpPr>
        <p:spPr>
          <a:xfrm>
            <a:off x="14288" y="200025"/>
            <a:ext cx="12192000" cy="6429375"/>
          </a:xfrm>
          <a:prstGeom prst="rect">
            <a:avLst/>
          </a:prstGeom>
          <a:solidFill>
            <a:schemeClr val="lt1">
              <a:alpha val="74901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4" name="Google Shape;354;p44"/>
          <p:cNvSpPr txBox="1"/>
          <p:nvPr>
            <p:ph type="ctrTitle"/>
          </p:nvPr>
        </p:nvSpPr>
        <p:spPr>
          <a:xfrm>
            <a:off x="914397" y="1274763"/>
            <a:ext cx="10415588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b="1" lang="de-DE"/>
              <a:t>(Non) Spatial Joins in QGIS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4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de-DE"/>
              <a:t>Non-Spatial Joins</a:t>
            </a:r>
            <a:endParaRPr/>
          </a:p>
        </p:txBody>
      </p:sp>
      <p:sp>
        <p:nvSpPr>
          <p:cNvPr id="360" name="Google Shape;360;p4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de-DE">
                <a:latin typeface="Calibri"/>
                <a:ea typeface="Calibri"/>
                <a:cs typeface="Calibri"/>
                <a:sym typeface="Calibri"/>
              </a:rPr>
              <a:t>Choose “Join Attributes by Field Value” Tool (use search tool):</a:t>
            </a:r>
            <a:endParaRPr/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40640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Calibri"/>
              <a:buChar char="●"/>
            </a:pPr>
            <a:r>
              <a:rPr lang="de-DE">
                <a:latin typeface="Calibri"/>
                <a:ea typeface="Calibri"/>
                <a:cs typeface="Calibri"/>
                <a:sym typeface="Calibri"/>
              </a:rPr>
              <a:t>Adds attributes of a non-spatial table to the layer</a:t>
            </a:r>
            <a:endParaRPr/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40640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Calibri"/>
              <a:buChar char="●"/>
            </a:pPr>
            <a:r>
              <a:rPr lang="de-DE">
                <a:latin typeface="Calibri"/>
                <a:ea typeface="Calibri"/>
                <a:cs typeface="Calibri"/>
                <a:sym typeface="Calibri"/>
              </a:rPr>
              <a:t>Enables join using a field/column that is present in both data sets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4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de-DE"/>
              <a:t>Non-Spatial Joins</a:t>
            </a:r>
            <a:endParaRPr/>
          </a:p>
        </p:txBody>
      </p:sp>
      <p:sp>
        <p:nvSpPr>
          <p:cNvPr id="366" name="Google Shape;366;p46"/>
          <p:cNvSpPr txBox="1"/>
          <p:nvPr/>
        </p:nvSpPr>
        <p:spPr>
          <a:xfrm>
            <a:off x="6025942" y="1385888"/>
            <a:ext cx="5801700" cy="52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Step by step:</a:t>
            </a:r>
            <a:endParaRPr sz="1800"/>
          </a:p>
          <a:p>
            <a:pPr indent="-3683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</a:pPr>
            <a:r>
              <a:rPr lang="de-DE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Input layer: Vector layer </a:t>
            </a:r>
            <a:endParaRPr sz="1800"/>
          </a:p>
          <a:p>
            <a:pPr indent="-3683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</a:pPr>
            <a:r>
              <a:rPr lang="de-DE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Table field: Field/ column that exists in both data sets (name of column in vector layer)</a:t>
            </a:r>
            <a:endParaRPr sz="1800"/>
          </a:p>
          <a:p>
            <a:pPr indent="-3683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</a:pPr>
            <a:r>
              <a:rPr lang="de-DE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Input layer 2: Text/csv/xls data </a:t>
            </a:r>
            <a:endParaRPr sz="1800"/>
          </a:p>
          <a:p>
            <a:pPr indent="-3683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</a:pPr>
            <a:r>
              <a:rPr lang="de-DE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Table field 2: Field/ column that exists in both data sets (name of column in text/csv/xls)</a:t>
            </a:r>
            <a:endParaRPr sz="1800"/>
          </a:p>
          <a:p>
            <a:pPr indent="-3683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</a:pPr>
            <a:r>
              <a:rPr lang="de-DE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type: Select „Take attributes of the first matching feature only (one-to-one)“.</a:t>
            </a:r>
            <a:endParaRPr sz="1800"/>
          </a:p>
          <a:p>
            <a:pPr indent="-3683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</a:pPr>
            <a:r>
              <a:rPr lang="de-DE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Define output layer name and destination or leave at temporary layer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7" name="Google Shape;367;p46"/>
          <p:cNvPicPr preferRelativeResize="0"/>
          <p:nvPr/>
        </p:nvPicPr>
        <p:blipFill rotWithShape="1">
          <a:blip r:embed="rId3">
            <a:alphaModFix/>
          </a:blip>
          <a:srcRect b="1196" l="620" r="2147" t="739"/>
          <a:stretch/>
        </p:blipFill>
        <p:spPr>
          <a:xfrm>
            <a:off x="1339704" y="1499497"/>
            <a:ext cx="4337134" cy="4557323"/>
          </a:xfrm>
          <a:prstGeom prst="rect">
            <a:avLst/>
          </a:prstGeom>
          <a:noFill/>
          <a:ln>
            <a:noFill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4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de-DE"/>
              <a:t>Non-Spatial Joins</a:t>
            </a:r>
            <a:endParaRPr/>
          </a:p>
        </p:txBody>
      </p:sp>
      <p:sp>
        <p:nvSpPr>
          <p:cNvPr id="373" name="Google Shape;373;p47"/>
          <p:cNvSpPr txBox="1"/>
          <p:nvPr>
            <p:ph idx="1" type="body"/>
          </p:nvPr>
        </p:nvSpPr>
        <p:spPr>
          <a:xfrm>
            <a:off x="838200" y="1389690"/>
            <a:ext cx="4403651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de-DE">
                <a:latin typeface="Calibri"/>
                <a:ea typeface="Calibri"/>
                <a:cs typeface="Calibri"/>
                <a:sym typeface="Calibri"/>
              </a:rPr>
              <a:t>Hint: If a table join does not work via the “Join Attributes by Field Value” tool, 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de-DE">
                <a:latin typeface="Calibri"/>
                <a:ea typeface="Calibri"/>
                <a:cs typeface="Calibri"/>
                <a:sym typeface="Calibri"/>
              </a:rPr>
              <a:t>a join can also be performed via the layer properties (right-click, </a:t>
            </a:r>
            <a:r>
              <a:rPr lang="de-DE"/>
              <a:t>P</a:t>
            </a:r>
            <a:r>
              <a:rPr lang="de-DE">
                <a:latin typeface="Calibri"/>
                <a:ea typeface="Calibri"/>
                <a:cs typeface="Calibri"/>
                <a:sym typeface="Calibri"/>
              </a:rPr>
              <a:t>roperties) under the Join tab.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4" name="Google Shape;374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80655" y="1280351"/>
            <a:ext cx="5678424" cy="4896612"/>
          </a:xfrm>
          <a:prstGeom prst="rect">
            <a:avLst/>
          </a:prstGeom>
          <a:noFill/>
          <a:ln>
            <a:noFill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pic>
      <p:sp>
        <p:nvSpPr>
          <p:cNvPr id="375" name="Google Shape;375;p47"/>
          <p:cNvSpPr/>
          <p:nvPr/>
        </p:nvSpPr>
        <p:spPr>
          <a:xfrm>
            <a:off x="5775797" y="5655964"/>
            <a:ext cx="463062" cy="410307"/>
          </a:xfrm>
          <a:prstGeom prst="rect">
            <a:avLst/>
          </a:prstGeom>
          <a:noFill/>
          <a:ln cap="flat" cmpd="sng" w="381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6" name="Google Shape;376;p47"/>
          <p:cNvSpPr/>
          <p:nvPr/>
        </p:nvSpPr>
        <p:spPr>
          <a:xfrm>
            <a:off x="5410022" y="3599652"/>
            <a:ext cx="463200" cy="410400"/>
          </a:xfrm>
          <a:prstGeom prst="rect">
            <a:avLst/>
          </a:prstGeom>
          <a:noFill/>
          <a:ln cap="flat" cmpd="sng" w="381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4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de-DE"/>
              <a:t>Spatial Joins</a:t>
            </a:r>
            <a:endParaRPr/>
          </a:p>
        </p:txBody>
      </p:sp>
      <p:sp>
        <p:nvSpPr>
          <p:cNvPr id="382" name="Google Shape;382;p48"/>
          <p:cNvSpPr txBox="1"/>
          <p:nvPr>
            <p:ph idx="1" type="body"/>
          </p:nvPr>
        </p:nvSpPr>
        <p:spPr>
          <a:xfrm>
            <a:off x="838200" y="1825625"/>
            <a:ext cx="5257800" cy="41498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de-DE">
                <a:latin typeface="Calibri"/>
                <a:ea typeface="Calibri"/>
                <a:cs typeface="Calibri"/>
                <a:sym typeface="Calibri"/>
              </a:rPr>
              <a:t>Choose “Join Attributes by Location” Tool: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-"/>
            </a:pPr>
            <a:r>
              <a:rPr lang="de-DE" sz="2400">
                <a:latin typeface="Calibri"/>
                <a:ea typeface="Calibri"/>
                <a:cs typeface="Calibri"/>
                <a:sym typeface="Calibri"/>
              </a:rPr>
              <a:t>Adds additional attributes of the join layer to the input layer based on the spatial relationship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-"/>
            </a:pPr>
            <a:r>
              <a:rPr lang="de-DE" sz="2400">
                <a:latin typeface="Calibri"/>
                <a:ea typeface="Calibri"/>
                <a:cs typeface="Calibri"/>
                <a:sym typeface="Calibri"/>
              </a:rPr>
              <a:t>Input Layer: Dataset you want to enrich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-"/>
            </a:pPr>
            <a:r>
              <a:rPr lang="de-DE" sz="2400">
                <a:latin typeface="Calibri"/>
                <a:ea typeface="Calibri"/>
                <a:cs typeface="Calibri"/>
                <a:sym typeface="Calibri"/>
              </a:rPr>
              <a:t>Join layer: Dataset with additional information/attributes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de-DE" sz="2400">
                <a:latin typeface="Calibri"/>
                <a:ea typeface="Calibri"/>
                <a:cs typeface="Calibri"/>
                <a:sym typeface="Calibri"/>
              </a:rPr>
              <a:t>    (you can specify which fields of the 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45720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de-DE" sz="2400">
                <a:latin typeface="Calibri"/>
                <a:ea typeface="Calibri"/>
                <a:cs typeface="Calibri"/>
                <a:sym typeface="Calibri"/>
              </a:rPr>
              <a:t>join layer should be added)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3" name="Google Shape;383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19825" y="2662311"/>
            <a:ext cx="5133975" cy="2476500"/>
          </a:xfrm>
          <a:prstGeom prst="rect">
            <a:avLst/>
          </a:prstGeom>
          <a:noFill/>
          <a:ln>
            <a:noFill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4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de-DE"/>
              <a:t>Your turn ☺</a:t>
            </a:r>
            <a:endParaRPr/>
          </a:p>
        </p:txBody>
      </p:sp>
      <p:sp>
        <p:nvSpPr>
          <p:cNvPr id="389" name="Google Shape;389;p49"/>
          <p:cNvSpPr txBox="1"/>
          <p:nvPr>
            <p:ph idx="1" type="body"/>
          </p:nvPr>
        </p:nvSpPr>
        <p:spPr>
          <a:xfrm>
            <a:off x="807775" y="1787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de-DE"/>
              <a:t>Day_3_Exercise_Senegal: </a:t>
            </a:r>
            <a:r>
              <a:rPr lang="de-DE" u="sng">
                <a:solidFill>
                  <a:schemeClr val="hlink"/>
                </a:solidFill>
                <a:hlinkClick r:id="rId3"/>
              </a:rPr>
              <a:t>https://gitlab.com/Alec-SE/gis-in-anticipatory-humanitarian-action/-/tree/main/Exercise_4</a:t>
            </a:r>
            <a:r>
              <a:rPr lang="de-DE"/>
              <a:t> 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592" y="557218"/>
            <a:ext cx="11957688" cy="5629270"/>
          </a:xfrm>
          <a:prstGeom prst="rect">
            <a:avLst/>
          </a:prstGeom>
          <a:blipFill rotWithShape="1">
            <a:blip r:embed="rId4">
              <a:alphaModFix/>
            </a:blip>
            <a:tile algn="tl" flip="none" tx="0" sx="100000" ty="0" sy="100000"/>
          </a:blipFill>
          <a:ln>
            <a:noFill/>
          </a:ln>
        </p:spPr>
      </p:pic>
      <p:sp>
        <p:nvSpPr>
          <p:cNvPr id="105" name="Google Shape;105;p16"/>
          <p:cNvSpPr/>
          <p:nvPr/>
        </p:nvSpPr>
        <p:spPr>
          <a:xfrm>
            <a:off x="14288" y="200025"/>
            <a:ext cx="12192000" cy="6429375"/>
          </a:xfrm>
          <a:prstGeom prst="rect">
            <a:avLst/>
          </a:prstGeom>
          <a:solidFill>
            <a:schemeClr val="lt1">
              <a:alpha val="74901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16"/>
          <p:cNvSpPr txBox="1"/>
          <p:nvPr>
            <p:ph type="ctrTitle"/>
          </p:nvPr>
        </p:nvSpPr>
        <p:spPr>
          <a:xfrm>
            <a:off x="914397" y="1274763"/>
            <a:ext cx="10415588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b="1" lang="de-DE"/>
              <a:t>Spatial Analyses 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de-DE"/>
              <a:t>What are spatial analyses?</a:t>
            </a:r>
            <a:endParaRPr/>
          </a:p>
        </p:txBody>
      </p:sp>
      <p:sp>
        <p:nvSpPr>
          <p:cNvPr id="112" name="Google Shape;112;p17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de-DE">
                <a:latin typeface="Calibri"/>
                <a:ea typeface="Calibri"/>
                <a:cs typeface="Calibri"/>
                <a:sym typeface="Calibri"/>
              </a:rPr>
              <a:t>Geoinformatics in general focus on the visualisation, organisation and processing of spatial data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de-DE">
                <a:latin typeface="Calibri"/>
                <a:ea typeface="Calibri"/>
                <a:cs typeface="Calibri"/>
                <a:sym typeface="Calibri"/>
              </a:rPr>
              <a:t>Spatial analyses furthermore allow to reveal circumstances and connections between spatial data features:</a:t>
            </a:r>
            <a:endParaRPr/>
          </a:p>
          <a:p>
            <a:pPr indent="0" lvl="1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457200" lvl="1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de-DE">
                <a:latin typeface="Calibri"/>
                <a:ea typeface="Calibri"/>
                <a:cs typeface="Calibri"/>
                <a:sym typeface="Calibri"/>
              </a:rPr>
              <a:t>By making use of their spatial location, information layers (or features 	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457200" lvl="1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de-DE">
                <a:latin typeface="Calibri"/>
                <a:ea typeface="Calibri"/>
                <a:cs typeface="Calibri"/>
                <a:sym typeface="Calibri"/>
              </a:rPr>
              <a:t>within a layer) can be analyzed in regard to each other to obtain new 	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457200" lvl="1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de-DE">
                <a:latin typeface="Calibri"/>
                <a:ea typeface="Calibri"/>
                <a:cs typeface="Calibri"/>
                <a:sym typeface="Calibri"/>
              </a:rPr>
              <a:t>information 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17"/>
          <p:cNvSpPr/>
          <p:nvPr/>
        </p:nvSpPr>
        <p:spPr>
          <a:xfrm>
            <a:off x="1186390" y="4315260"/>
            <a:ext cx="562800" cy="4221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C00000"/>
          </a:solidFill>
          <a:ln cap="flat" cmpd="sng" w="127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de-DE"/>
              <a:t>Why are spatial analyses important?</a:t>
            </a:r>
            <a:endParaRPr/>
          </a:p>
        </p:txBody>
      </p:sp>
      <p:pic>
        <p:nvPicPr>
          <p:cNvPr descr="https://lh6.googleusercontent.com/VVcmcx1RRpF0CHXuAVVIrxTyCV61Rc--CHskya39AStq4Gm5lYUw3fOP1NG6vip08H9eKban_8oLOomUoCitDGybBlf9VDfhmis0xTXok2pSBD_kAVSKNAYckglDZHe-gYPckzjb9JPoVx4zRg4" id="120" name="Google Shape;120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48345" y="1463313"/>
            <a:ext cx="4501991" cy="4501991"/>
          </a:xfrm>
          <a:prstGeom prst="rect">
            <a:avLst/>
          </a:prstGeom>
          <a:noFill/>
          <a:ln>
            <a:noFill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de-DE"/>
              <a:t>Why are spatial analyses important?</a:t>
            </a:r>
            <a:endParaRPr/>
          </a:p>
        </p:txBody>
      </p:sp>
      <p:sp>
        <p:nvSpPr>
          <p:cNvPr id="127" name="Google Shape;127;p19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de-DE">
                <a:latin typeface="Calibri"/>
                <a:ea typeface="Calibri"/>
                <a:cs typeface="Calibri"/>
                <a:sym typeface="Calibri"/>
              </a:rPr>
              <a:t>Group exercise: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de-DE" sz="2800">
                <a:latin typeface="Calibri"/>
                <a:ea typeface="Calibri"/>
                <a:cs typeface="Calibri"/>
                <a:sym typeface="Calibri"/>
              </a:rPr>
              <a:t>Discuss in groups: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de-DE" sz="2800">
                <a:latin typeface="Calibri"/>
                <a:ea typeface="Calibri"/>
                <a:cs typeface="Calibri"/>
                <a:sym typeface="Calibri"/>
              </a:rPr>
              <a:t>Situations in which you benefitted from spatial analyses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  <a:p>
            <a:pPr indent="-228600" lvl="2" marL="1143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de-DE" sz="2800">
                <a:latin typeface="Calibri"/>
                <a:ea typeface="Calibri"/>
                <a:cs typeface="Calibri"/>
                <a:sym typeface="Calibri"/>
              </a:rPr>
              <a:t>Situations in which you could maybe have benefitted from spatial analyses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  <a:p>
            <a:pPr indent="-228600" lvl="2" marL="1143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de-DE" sz="2800">
                <a:latin typeface="Calibri"/>
                <a:ea typeface="Calibri"/>
                <a:cs typeface="Calibri"/>
                <a:sym typeface="Calibri"/>
              </a:rPr>
              <a:t>Main areas where you see potential for spatial analyses in your work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  <a:p>
            <a:pPr indent="0" lvl="2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sz="2800">
              <a:latin typeface="Calibri"/>
              <a:ea typeface="Calibri"/>
              <a:cs typeface="Calibri"/>
              <a:sym typeface="Calibri"/>
            </a:endParaRPr>
          </a:p>
          <a:p>
            <a:pPr indent="0" lvl="1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592" y="557218"/>
            <a:ext cx="11957688" cy="5629270"/>
          </a:xfrm>
          <a:prstGeom prst="rect">
            <a:avLst/>
          </a:prstGeom>
          <a:blipFill rotWithShape="1">
            <a:blip r:embed="rId4">
              <a:alphaModFix/>
            </a:blip>
            <a:tile algn="tl" flip="none" tx="0" sx="100000" ty="0" sy="100000"/>
          </a:blipFill>
          <a:ln>
            <a:noFill/>
          </a:ln>
        </p:spPr>
      </p:pic>
      <p:sp>
        <p:nvSpPr>
          <p:cNvPr id="133" name="Google Shape;133;p20"/>
          <p:cNvSpPr/>
          <p:nvPr/>
        </p:nvSpPr>
        <p:spPr>
          <a:xfrm>
            <a:off x="14288" y="200025"/>
            <a:ext cx="12192000" cy="6429375"/>
          </a:xfrm>
          <a:prstGeom prst="rect">
            <a:avLst/>
          </a:prstGeom>
          <a:solidFill>
            <a:schemeClr val="lt1">
              <a:alpha val="74901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p20"/>
          <p:cNvSpPr txBox="1"/>
          <p:nvPr>
            <p:ph type="ctrTitle"/>
          </p:nvPr>
        </p:nvSpPr>
        <p:spPr>
          <a:xfrm>
            <a:off x="914397" y="1274763"/>
            <a:ext cx="10415588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b="1" lang="de-DE"/>
              <a:t>Spatial Analyses in QGIS 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de-DE"/>
              <a:t>Manual selection of features in QGIS</a:t>
            </a:r>
            <a:endParaRPr/>
          </a:p>
        </p:txBody>
      </p:sp>
      <p:sp>
        <p:nvSpPr>
          <p:cNvPr id="141" name="Google Shape;141;p21"/>
          <p:cNvSpPr txBox="1"/>
          <p:nvPr>
            <p:ph idx="1" type="body"/>
          </p:nvPr>
        </p:nvSpPr>
        <p:spPr>
          <a:xfrm>
            <a:off x="838199" y="1825625"/>
            <a:ext cx="10881049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47650" lvl="1" marL="685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</a:pPr>
            <a:r>
              <a:rPr lang="de-DE" sz="2300">
                <a:latin typeface="Calibri"/>
                <a:ea typeface="Calibri"/>
                <a:cs typeface="Calibri"/>
                <a:sym typeface="Calibri"/>
              </a:rPr>
              <a:t>Click on the respective features directly in the map: </a:t>
            </a:r>
            <a:endParaRPr sz="2700"/>
          </a:p>
          <a:p>
            <a:pPr indent="0" lvl="2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de-DE" sz="2300">
                <a:latin typeface="Calibri"/>
                <a:ea typeface="Calibri"/>
                <a:cs typeface="Calibri"/>
                <a:sym typeface="Calibri"/>
              </a:rPr>
              <a:t>Selection when highlighted in the map and in the attribute table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  <a:p>
            <a:pPr indent="0" lvl="2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300">
              <a:latin typeface="Calibri"/>
              <a:ea typeface="Calibri"/>
              <a:cs typeface="Calibri"/>
              <a:sym typeface="Calibri"/>
            </a:endParaRPr>
          </a:p>
          <a:p>
            <a:pPr indent="-24765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</a:pPr>
            <a:r>
              <a:rPr lang="de-DE" sz="2300">
                <a:latin typeface="Calibri"/>
                <a:ea typeface="Calibri"/>
                <a:cs typeface="Calibri"/>
                <a:sym typeface="Calibri"/>
              </a:rPr>
              <a:t>Select feature by polygon:</a:t>
            </a:r>
            <a:endParaRPr sz="2700"/>
          </a:p>
          <a:p>
            <a:pPr indent="0" lvl="2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de-DE" sz="2300">
                <a:latin typeface="Calibri"/>
                <a:ea typeface="Calibri"/>
                <a:cs typeface="Calibri"/>
                <a:sym typeface="Calibri"/>
              </a:rPr>
              <a:t>Choose „Select feature by polygon“ tool and draw a polygon around the feature of interest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  <a:p>
            <a:pPr indent="0" lvl="2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sz="2800">
              <a:latin typeface="Calibri"/>
              <a:ea typeface="Calibri"/>
              <a:cs typeface="Calibri"/>
              <a:sym typeface="Calibri"/>
            </a:endParaRPr>
          </a:p>
          <a:p>
            <a:pPr indent="0" lvl="1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</p:txBody>
      </p:sp>
      <p:pic>
        <p:nvPicPr>
          <p:cNvPr id="142" name="Google Shape;14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25060" y="4477851"/>
            <a:ext cx="9342120" cy="1546860"/>
          </a:xfrm>
          <a:prstGeom prst="rect">
            <a:avLst/>
          </a:prstGeom>
          <a:noFill/>
          <a:ln>
            <a:noFill/>
          </a:ln>
          <a:effectLst>
            <a:outerShdw blurRad="50800" rotWithShape="0" algn="bl" dir="18900000" dist="38100">
              <a:srgbClr val="000000">
                <a:alpha val="40000"/>
              </a:srgbClr>
            </a:outerShdw>
          </a:effectLst>
        </p:spPr>
      </p:pic>
      <p:sp>
        <p:nvSpPr>
          <p:cNvPr id="143" name="Google Shape;143;p21"/>
          <p:cNvSpPr/>
          <p:nvPr/>
        </p:nvSpPr>
        <p:spPr>
          <a:xfrm>
            <a:off x="7221415" y="4443046"/>
            <a:ext cx="2708031" cy="1453662"/>
          </a:xfrm>
          <a:prstGeom prst="rect">
            <a:avLst/>
          </a:prstGeom>
          <a:noFill/>
          <a:ln cap="flat" cmpd="sng" w="381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